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85" r:id="rId2"/>
    <p:sldId id="287" r:id="rId3"/>
    <p:sldId id="404" r:id="rId4"/>
    <p:sldId id="389" r:id="rId5"/>
    <p:sldId id="391" r:id="rId6"/>
    <p:sldId id="372" r:id="rId7"/>
    <p:sldId id="392" r:id="rId8"/>
    <p:sldId id="402" r:id="rId9"/>
    <p:sldId id="393" r:id="rId10"/>
    <p:sldId id="398" r:id="rId11"/>
    <p:sldId id="401" r:id="rId12"/>
    <p:sldId id="403" r:id="rId13"/>
    <p:sldId id="316" r:id="rId14"/>
    <p:sldId id="395" r:id="rId15"/>
    <p:sldId id="396" r:id="rId16"/>
    <p:sldId id="397" r:id="rId17"/>
    <p:sldId id="405" r:id="rId18"/>
    <p:sldId id="413" r:id="rId19"/>
    <p:sldId id="407" r:id="rId20"/>
    <p:sldId id="416" r:id="rId21"/>
    <p:sldId id="408" r:id="rId22"/>
    <p:sldId id="409" r:id="rId23"/>
    <p:sldId id="425" r:id="rId24"/>
    <p:sldId id="414" r:id="rId25"/>
    <p:sldId id="406" r:id="rId26"/>
    <p:sldId id="415" r:id="rId27"/>
    <p:sldId id="410" r:id="rId28"/>
    <p:sldId id="411" r:id="rId29"/>
    <p:sldId id="417" r:id="rId30"/>
    <p:sldId id="418" r:id="rId31"/>
    <p:sldId id="420" r:id="rId32"/>
    <p:sldId id="419" r:id="rId33"/>
    <p:sldId id="421" r:id="rId34"/>
    <p:sldId id="426" r:id="rId35"/>
    <p:sldId id="422" r:id="rId36"/>
    <p:sldId id="423" r:id="rId37"/>
    <p:sldId id="424" r:id="rId38"/>
    <p:sldId id="427" r:id="rId39"/>
    <p:sldId id="428" r:id="rId40"/>
    <p:sldId id="429" r:id="rId41"/>
    <p:sldId id="431" r:id="rId42"/>
    <p:sldId id="430" r:id="rId43"/>
    <p:sldId id="432" r:id="rId44"/>
    <p:sldId id="433" r:id="rId45"/>
    <p:sldId id="340" r:id="rId46"/>
    <p:sldId id="388" r:id="rId47"/>
    <p:sldId id="377" r:id="rId48"/>
    <p:sldId id="34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72594" autoAdjust="0"/>
  </p:normalViewPr>
  <p:slideViewPr>
    <p:cSldViewPr snapToGrid="0">
      <p:cViewPr varScale="1">
        <p:scale>
          <a:sx n="80" d="100"/>
          <a:sy n="80" d="100"/>
        </p:scale>
        <p:origin x="1560" y="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88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9972-1D3A-4A87-BCC7-B686D35644A2}" type="datetimeFigureOut">
              <a:rPr lang="en-US" smtClean="0"/>
              <a:t>2023-03-15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EE7FB-FC25-4D97-9F24-771A81FCE9EC}" type="slidenum">
              <a:rPr lang="en-US" smtClean="0"/>
              <a:t>‹#›</a:t>
            </a:fld>
            <a:endParaRPr lang="en-US"/>
          </a:p>
        </p:txBody>
      </p:sp>
    </p:spTree>
    <p:extLst>
      <p:ext uri="{BB962C8B-B14F-4D97-AF65-F5344CB8AC3E}">
        <p14:creationId xmlns:p14="http://schemas.microsoft.com/office/powerpoint/2010/main" val="334273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Anish Rana and you are watching Kubernetes web series.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1</a:t>
            </a:fld>
            <a:endParaRPr lang="en-US"/>
          </a:p>
        </p:txBody>
      </p:sp>
    </p:spTree>
    <p:extLst>
      <p:ext uri="{BB962C8B-B14F-4D97-AF65-F5344CB8AC3E}">
        <p14:creationId xmlns:p14="http://schemas.microsoft.com/office/powerpoint/2010/main" val="1051131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10</a:t>
            </a:fld>
            <a:endParaRPr lang="en-US"/>
          </a:p>
        </p:txBody>
      </p:sp>
    </p:spTree>
    <p:extLst>
      <p:ext uri="{BB962C8B-B14F-4D97-AF65-F5344CB8AC3E}">
        <p14:creationId xmlns:p14="http://schemas.microsoft.com/office/powerpoint/2010/main" val="254825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11</a:t>
            </a:fld>
            <a:endParaRPr lang="en-US"/>
          </a:p>
        </p:txBody>
      </p:sp>
    </p:spTree>
    <p:extLst>
      <p:ext uri="{BB962C8B-B14F-4D97-AF65-F5344CB8AC3E}">
        <p14:creationId xmlns:p14="http://schemas.microsoft.com/office/powerpoint/2010/main" val="747247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12</a:t>
            </a:fld>
            <a:endParaRPr lang="en-US"/>
          </a:p>
        </p:txBody>
      </p:sp>
    </p:spTree>
    <p:extLst>
      <p:ext uri="{BB962C8B-B14F-4D97-AF65-F5344CB8AC3E}">
        <p14:creationId xmlns:p14="http://schemas.microsoft.com/office/powerpoint/2010/main" val="291636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13</a:t>
            </a:fld>
            <a:endParaRPr lang="en-US"/>
          </a:p>
        </p:txBody>
      </p:sp>
    </p:spTree>
    <p:extLst>
      <p:ext uri="{BB962C8B-B14F-4D97-AF65-F5344CB8AC3E}">
        <p14:creationId xmlns:p14="http://schemas.microsoft.com/office/powerpoint/2010/main" val="2429794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14</a:t>
            </a:fld>
            <a:endParaRPr lang="en-US"/>
          </a:p>
        </p:txBody>
      </p:sp>
    </p:spTree>
    <p:extLst>
      <p:ext uri="{BB962C8B-B14F-4D97-AF65-F5344CB8AC3E}">
        <p14:creationId xmlns:p14="http://schemas.microsoft.com/office/powerpoint/2010/main" val="1078592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15</a:t>
            </a:fld>
            <a:endParaRPr lang="en-US"/>
          </a:p>
        </p:txBody>
      </p:sp>
    </p:spTree>
    <p:extLst>
      <p:ext uri="{BB962C8B-B14F-4D97-AF65-F5344CB8AC3E}">
        <p14:creationId xmlns:p14="http://schemas.microsoft.com/office/powerpoint/2010/main" val="108604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16</a:t>
            </a:fld>
            <a:endParaRPr lang="en-US"/>
          </a:p>
        </p:txBody>
      </p:sp>
    </p:spTree>
    <p:extLst>
      <p:ext uri="{BB962C8B-B14F-4D97-AF65-F5344CB8AC3E}">
        <p14:creationId xmlns:p14="http://schemas.microsoft.com/office/powerpoint/2010/main" val="145903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17</a:t>
            </a:fld>
            <a:endParaRPr lang="en-US"/>
          </a:p>
        </p:txBody>
      </p:sp>
    </p:spTree>
    <p:extLst>
      <p:ext uri="{BB962C8B-B14F-4D97-AF65-F5344CB8AC3E}">
        <p14:creationId xmlns:p14="http://schemas.microsoft.com/office/powerpoint/2010/main" val="2045627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18</a:t>
            </a:fld>
            <a:endParaRPr lang="en-US"/>
          </a:p>
        </p:txBody>
      </p:sp>
    </p:spTree>
    <p:extLst>
      <p:ext uri="{BB962C8B-B14F-4D97-AF65-F5344CB8AC3E}">
        <p14:creationId xmlns:p14="http://schemas.microsoft.com/office/powerpoint/2010/main" val="549653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19</a:t>
            </a:fld>
            <a:endParaRPr lang="en-US"/>
          </a:p>
        </p:txBody>
      </p:sp>
    </p:spTree>
    <p:extLst>
      <p:ext uri="{BB962C8B-B14F-4D97-AF65-F5344CB8AC3E}">
        <p14:creationId xmlns:p14="http://schemas.microsoft.com/office/powerpoint/2010/main" val="66192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a:t>
            </a:fld>
            <a:endParaRPr lang="en-US"/>
          </a:p>
        </p:txBody>
      </p:sp>
    </p:spTree>
    <p:extLst>
      <p:ext uri="{BB962C8B-B14F-4D97-AF65-F5344CB8AC3E}">
        <p14:creationId xmlns:p14="http://schemas.microsoft.com/office/powerpoint/2010/main" val="4238283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20</a:t>
            </a:fld>
            <a:endParaRPr lang="en-US"/>
          </a:p>
        </p:txBody>
      </p:sp>
    </p:spTree>
    <p:extLst>
      <p:ext uri="{BB962C8B-B14F-4D97-AF65-F5344CB8AC3E}">
        <p14:creationId xmlns:p14="http://schemas.microsoft.com/office/powerpoint/2010/main" val="2470119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21</a:t>
            </a:fld>
            <a:endParaRPr lang="en-US"/>
          </a:p>
        </p:txBody>
      </p:sp>
    </p:spTree>
    <p:extLst>
      <p:ext uri="{BB962C8B-B14F-4D97-AF65-F5344CB8AC3E}">
        <p14:creationId xmlns:p14="http://schemas.microsoft.com/office/powerpoint/2010/main" val="1009460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22</a:t>
            </a:fld>
            <a:endParaRPr lang="en-US"/>
          </a:p>
        </p:txBody>
      </p:sp>
    </p:spTree>
    <p:extLst>
      <p:ext uri="{BB962C8B-B14F-4D97-AF65-F5344CB8AC3E}">
        <p14:creationId xmlns:p14="http://schemas.microsoft.com/office/powerpoint/2010/main" val="813853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23</a:t>
            </a:fld>
            <a:endParaRPr lang="en-US"/>
          </a:p>
        </p:txBody>
      </p:sp>
    </p:spTree>
    <p:extLst>
      <p:ext uri="{BB962C8B-B14F-4D97-AF65-F5344CB8AC3E}">
        <p14:creationId xmlns:p14="http://schemas.microsoft.com/office/powerpoint/2010/main" val="2531662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24</a:t>
            </a:fld>
            <a:endParaRPr lang="en-US"/>
          </a:p>
        </p:txBody>
      </p:sp>
    </p:spTree>
    <p:extLst>
      <p:ext uri="{BB962C8B-B14F-4D97-AF65-F5344CB8AC3E}">
        <p14:creationId xmlns:p14="http://schemas.microsoft.com/office/powerpoint/2010/main" val="1377574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25</a:t>
            </a:fld>
            <a:endParaRPr lang="en-US"/>
          </a:p>
        </p:txBody>
      </p:sp>
    </p:spTree>
    <p:extLst>
      <p:ext uri="{BB962C8B-B14F-4D97-AF65-F5344CB8AC3E}">
        <p14:creationId xmlns:p14="http://schemas.microsoft.com/office/powerpoint/2010/main" val="1250759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26</a:t>
            </a:fld>
            <a:endParaRPr lang="en-US"/>
          </a:p>
        </p:txBody>
      </p:sp>
    </p:spTree>
    <p:extLst>
      <p:ext uri="{BB962C8B-B14F-4D97-AF65-F5344CB8AC3E}">
        <p14:creationId xmlns:p14="http://schemas.microsoft.com/office/powerpoint/2010/main" val="3340762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27</a:t>
            </a:fld>
            <a:endParaRPr lang="en-US"/>
          </a:p>
        </p:txBody>
      </p:sp>
    </p:spTree>
    <p:extLst>
      <p:ext uri="{BB962C8B-B14F-4D97-AF65-F5344CB8AC3E}">
        <p14:creationId xmlns:p14="http://schemas.microsoft.com/office/powerpoint/2010/main" val="2889944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28</a:t>
            </a:fld>
            <a:endParaRPr lang="en-US"/>
          </a:p>
        </p:txBody>
      </p:sp>
    </p:spTree>
    <p:extLst>
      <p:ext uri="{BB962C8B-B14F-4D97-AF65-F5344CB8AC3E}">
        <p14:creationId xmlns:p14="http://schemas.microsoft.com/office/powerpoint/2010/main" val="2536987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29</a:t>
            </a:fld>
            <a:endParaRPr lang="en-US"/>
          </a:p>
        </p:txBody>
      </p:sp>
    </p:spTree>
    <p:extLst>
      <p:ext uri="{BB962C8B-B14F-4D97-AF65-F5344CB8AC3E}">
        <p14:creationId xmlns:p14="http://schemas.microsoft.com/office/powerpoint/2010/main" val="33341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a:t>
            </a:fld>
            <a:endParaRPr lang="en-US"/>
          </a:p>
        </p:txBody>
      </p:sp>
    </p:spTree>
    <p:extLst>
      <p:ext uri="{BB962C8B-B14F-4D97-AF65-F5344CB8AC3E}">
        <p14:creationId xmlns:p14="http://schemas.microsoft.com/office/powerpoint/2010/main" val="163490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30</a:t>
            </a:fld>
            <a:endParaRPr lang="en-US"/>
          </a:p>
        </p:txBody>
      </p:sp>
    </p:spTree>
    <p:extLst>
      <p:ext uri="{BB962C8B-B14F-4D97-AF65-F5344CB8AC3E}">
        <p14:creationId xmlns:p14="http://schemas.microsoft.com/office/powerpoint/2010/main" val="2122447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31</a:t>
            </a:fld>
            <a:endParaRPr lang="en-US"/>
          </a:p>
        </p:txBody>
      </p:sp>
    </p:spTree>
    <p:extLst>
      <p:ext uri="{BB962C8B-B14F-4D97-AF65-F5344CB8AC3E}">
        <p14:creationId xmlns:p14="http://schemas.microsoft.com/office/powerpoint/2010/main" val="3286220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32</a:t>
            </a:fld>
            <a:endParaRPr lang="en-US"/>
          </a:p>
        </p:txBody>
      </p:sp>
    </p:spTree>
    <p:extLst>
      <p:ext uri="{BB962C8B-B14F-4D97-AF65-F5344CB8AC3E}">
        <p14:creationId xmlns:p14="http://schemas.microsoft.com/office/powerpoint/2010/main" val="272476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33</a:t>
            </a:fld>
            <a:endParaRPr lang="en-US"/>
          </a:p>
        </p:txBody>
      </p:sp>
    </p:spTree>
    <p:extLst>
      <p:ext uri="{BB962C8B-B14F-4D97-AF65-F5344CB8AC3E}">
        <p14:creationId xmlns:p14="http://schemas.microsoft.com/office/powerpoint/2010/main" val="1005819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34</a:t>
            </a:fld>
            <a:endParaRPr lang="en-US"/>
          </a:p>
        </p:txBody>
      </p:sp>
    </p:spTree>
    <p:extLst>
      <p:ext uri="{BB962C8B-B14F-4D97-AF65-F5344CB8AC3E}">
        <p14:creationId xmlns:p14="http://schemas.microsoft.com/office/powerpoint/2010/main" val="2470110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35</a:t>
            </a:fld>
            <a:endParaRPr lang="en-US"/>
          </a:p>
        </p:txBody>
      </p:sp>
    </p:spTree>
    <p:extLst>
      <p:ext uri="{BB962C8B-B14F-4D97-AF65-F5344CB8AC3E}">
        <p14:creationId xmlns:p14="http://schemas.microsoft.com/office/powerpoint/2010/main" val="189359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36</a:t>
            </a:fld>
            <a:endParaRPr lang="en-US"/>
          </a:p>
        </p:txBody>
      </p:sp>
    </p:spTree>
    <p:extLst>
      <p:ext uri="{BB962C8B-B14F-4D97-AF65-F5344CB8AC3E}">
        <p14:creationId xmlns:p14="http://schemas.microsoft.com/office/powerpoint/2010/main" val="2960221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37</a:t>
            </a:fld>
            <a:endParaRPr lang="en-US"/>
          </a:p>
        </p:txBody>
      </p:sp>
    </p:spTree>
    <p:extLst>
      <p:ext uri="{BB962C8B-B14F-4D97-AF65-F5344CB8AC3E}">
        <p14:creationId xmlns:p14="http://schemas.microsoft.com/office/powerpoint/2010/main" val="1036909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38</a:t>
            </a:fld>
            <a:endParaRPr lang="en-US"/>
          </a:p>
        </p:txBody>
      </p:sp>
    </p:spTree>
    <p:extLst>
      <p:ext uri="{BB962C8B-B14F-4D97-AF65-F5344CB8AC3E}">
        <p14:creationId xmlns:p14="http://schemas.microsoft.com/office/powerpoint/2010/main" val="2011924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39</a:t>
            </a:fld>
            <a:endParaRPr lang="en-US"/>
          </a:p>
        </p:txBody>
      </p:sp>
    </p:spTree>
    <p:extLst>
      <p:ext uri="{BB962C8B-B14F-4D97-AF65-F5344CB8AC3E}">
        <p14:creationId xmlns:p14="http://schemas.microsoft.com/office/powerpoint/2010/main" val="70274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a:t>
            </a:fld>
            <a:endParaRPr lang="en-US"/>
          </a:p>
        </p:txBody>
      </p:sp>
    </p:spTree>
    <p:extLst>
      <p:ext uri="{BB962C8B-B14F-4D97-AF65-F5344CB8AC3E}">
        <p14:creationId xmlns:p14="http://schemas.microsoft.com/office/powerpoint/2010/main" val="36648263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40</a:t>
            </a:fld>
            <a:endParaRPr lang="en-US"/>
          </a:p>
        </p:txBody>
      </p:sp>
    </p:spTree>
    <p:extLst>
      <p:ext uri="{BB962C8B-B14F-4D97-AF65-F5344CB8AC3E}">
        <p14:creationId xmlns:p14="http://schemas.microsoft.com/office/powerpoint/2010/main" val="1155841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41</a:t>
            </a:fld>
            <a:endParaRPr lang="en-US"/>
          </a:p>
        </p:txBody>
      </p:sp>
    </p:spTree>
    <p:extLst>
      <p:ext uri="{BB962C8B-B14F-4D97-AF65-F5344CB8AC3E}">
        <p14:creationId xmlns:p14="http://schemas.microsoft.com/office/powerpoint/2010/main" val="3529901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42</a:t>
            </a:fld>
            <a:endParaRPr lang="en-US"/>
          </a:p>
        </p:txBody>
      </p:sp>
    </p:spTree>
    <p:extLst>
      <p:ext uri="{BB962C8B-B14F-4D97-AF65-F5344CB8AC3E}">
        <p14:creationId xmlns:p14="http://schemas.microsoft.com/office/powerpoint/2010/main" val="3957716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43</a:t>
            </a:fld>
            <a:endParaRPr lang="en-US"/>
          </a:p>
        </p:txBody>
      </p:sp>
    </p:spTree>
    <p:extLst>
      <p:ext uri="{BB962C8B-B14F-4D97-AF65-F5344CB8AC3E}">
        <p14:creationId xmlns:p14="http://schemas.microsoft.com/office/powerpoint/2010/main" val="428811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44</a:t>
            </a:fld>
            <a:endParaRPr lang="en-US"/>
          </a:p>
        </p:txBody>
      </p:sp>
    </p:spTree>
    <p:extLst>
      <p:ext uri="{BB962C8B-B14F-4D97-AF65-F5344CB8AC3E}">
        <p14:creationId xmlns:p14="http://schemas.microsoft.com/office/powerpoint/2010/main" val="3560019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45</a:t>
            </a:fld>
            <a:endParaRPr lang="en-US"/>
          </a:p>
        </p:txBody>
      </p:sp>
    </p:spTree>
    <p:extLst>
      <p:ext uri="{BB962C8B-B14F-4D97-AF65-F5344CB8AC3E}">
        <p14:creationId xmlns:p14="http://schemas.microsoft.com/office/powerpoint/2010/main" val="2510486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46</a:t>
            </a:fld>
            <a:endParaRPr lang="en-US"/>
          </a:p>
        </p:txBody>
      </p:sp>
    </p:spTree>
    <p:extLst>
      <p:ext uri="{BB962C8B-B14F-4D97-AF65-F5344CB8AC3E}">
        <p14:creationId xmlns:p14="http://schemas.microsoft.com/office/powerpoint/2010/main" val="1396511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47</a:t>
            </a:fld>
            <a:endParaRPr lang="en-US"/>
          </a:p>
        </p:txBody>
      </p:sp>
    </p:spTree>
    <p:extLst>
      <p:ext uri="{BB962C8B-B14F-4D97-AF65-F5344CB8AC3E}">
        <p14:creationId xmlns:p14="http://schemas.microsoft.com/office/powerpoint/2010/main" val="4060800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48</a:t>
            </a:fld>
            <a:endParaRPr lang="en-US"/>
          </a:p>
        </p:txBody>
      </p:sp>
    </p:spTree>
    <p:extLst>
      <p:ext uri="{BB962C8B-B14F-4D97-AF65-F5344CB8AC3E}">
        <p14:creationId xmlns:p14="http://schemas.microsoft.com/office/powerpoint/2010/main" val="2264837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a:t>
            </a:fld>
            <a:endParaRPr lang="en-US"/>
          </a:p>
        </p:txBody>
      </p:sp>
    </p:spTree>
    <p:extLst>
      <p:ext uri="{BB962C8B-B14F-4D97-AF65-F5344CB8AC3E}">
        <p14:creationId xmlns:p14="http://schemas.microsoft.com/office/powerpoint/2010/main" val="1893802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a:t>
            </a:fld>
            <a:endParaRPr lang="en-US"/>
          </a:p>
        </p:txBody>
      </p:sp>
    </p:spTree>
    <p:extLst>
      <p:ext uri="{BB962C8B-B14F-4D97-AF65-F5344CB8AC3E}">
        <p14:creationId xmlns:p14="http://schemas.microsoft.com/office/powerpoint/2010/main" val="1391803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7</a:t>
            </a:fld>
            <a:endParaRPr lang="en-US"/>
          </a:p>
        </p:txBody>
      </p:sp>
    </p:spTree>
    <p:extLst>
      <p:ext uri="{BB962C8B-B14F-4D97-AF65-F5344CB8AC3E}">
        <p14:creationId xmlns:p14="http://schemas.microsoft.com/office/powerpoint/2010/main" val="321091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a:t>
            </a:fld>
            <a:endParaRPr lang="en-US"/>
          </a:p>
        </p:txBody>
      </p:sp>
    </p:spTree>
    <p:extLst>
      <p:ext uri="{BB962C8B-B14F-4D97-AF65-F5344CB8AC3E}">
        <p14:creationId xmlns:p14="http://schemas.microsoft.com/office/powerpoint/2010/main" val="104449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a:t>
            </a:fld>
            <a:endParaRPr lang="en-US"/>
          </a:p>
        </p:txBody>
      </p:sp>
    </p:spTree>
    <p:extLst>
      <p:ext uri="{BB962C8B-B14F-4D97-AF65-F5344CB8AC3E}">
        <p14:creationId xmlns:p14="http://schemas.microsoft.com/office/powerpoint/2010/main" val="3396372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E8F5-F2DC-455C-875D-46836A204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D420B9-AC52-4FEA-9B0A-DC65CDEF8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FB1AFE-0E47-4359-A1BD-9079008B7CF2}"/>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5" name="Footer Placeholder 4">
            <a:extLst>
              <a:ext uri="{FF2B5EF4-FFF2-40B4-BE49-F238E27FC236}">
                <a16:creationId xmlns:a16="http://schemas.microsoft.com/office/drawing/2014/main" id="{B86FB3BD-1E48-404A-B9D4-E9CD60F4B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186CF-27BD-42A4-A9DA-1BE1BC2C92D6}"/>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011229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A2AE-490F-46FB-8EFF-3917F90F41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1F731-90CC-4E6A-A52C-C6441D96D5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B7D95-8761-46BC-9282-F085B4D94301}"/>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5" name="Footer Placeholder 4">
            <a:extLst>
              <a:ext uri="{FF2B5EF4-FFF2-40B4-BE49-F238E27FC236}">
                <a16:creationId xmlns:a16="http://schemas.microsoft.com/office/drawing/2014/main" id="{440B7654-2540-4581-B22D-A6669819C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4F250-0D1D-40E0-81A2-58AAC0BDA7ED}"/>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1919864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0051C-E756-4DC0-A8BE-6364417F34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BA77C-A610-4370-9C6E-EBEF63B01C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C2773-FAAC-4EDD-9568-D2A31D0F2267}"/>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5" name="Footer Placeholder 4">
            <a:extLst>
              <a:ext uri="{FF2B5EF4-FFF2-40B4-BE49-F238E27FC236}">
                <a16:creationId xmlns:a16="http://schemas.microsoft.com/office/drawing/2014/main" id="{869F84ED-4220-4663-BA40-1E4B5EC20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38534-D275-41E7-88D9-FC3BB73FECE9}"/>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95104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7EF2-A48A-48F9-95FD-917A35845F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CFCEE7-572A-43CE-BA13-3BC786DDFA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85C0A-57BA-4110-940B-87106A8E6B13}"/>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5" name="Footer Placeholder 4">
            <a:extLst>
              <a:ext uri="{FF2B5EF4-FFF2-40B4-BE49-F238E27FC236}">
                <a16:creationId xmlns:a16="http://schemas.microsoft.com/office/drawing/2014/main" id="{D443BDA4-90B5-4B47-9EEB-17548CC53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32990-9760-4B09-9879-A91E96D26715}"/>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2764266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309D-F180-4CF3-BF61-C145B0F34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ECDDB7-D589-4E2B-924F-290288B98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A2AD53-E801-47A5-81C6-10B93EFC35F1}"/>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5" name="Footer Placeholder 4">
            <a:extLst>
              <a:ext uri="{FF2B5EF4-FFF2-40B4-BE49-F238E27FC236}">
                <a16:creationId xmlns:a16="http://schemas.microsoft.com/office/drawing/2014/main" id="{A33061BD-6608-449B-8AAD-E3764E6C5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67DD2-FF0F-4A8E-B842-EB8679BEA2F3}"/>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180061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4D63-DD8B-4C11-BA27-B0BB050D2E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995FAF-5317-4FED-8F1A-2ACC2A2D75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4C4A8D-BD41-49EB-A312-B73AC617DE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C89DCA-37B5-4D45-B46C-EA23A4A88CCA}"/>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6" name="Footer Placeholder 5">
            <a:extLst>
              <a:ext uri="{FF2B5EF4-FFF2-40B4-BE49-F238E27FC236}">
                <a16:creationId xmlns:a16="http://schemas.microsoft.com/office/drawing/2014/main" id="{24A6F508-A50A-447C-A449-ACE7C07A1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761314-6403-4E67-8B8E-CB7F0E9C9615}"/>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41412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A9DE-9384-4651-9A8C-70794D990A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A541B3-8696-4A72-9BD5-F30E804F7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4A359-42AD-4CE3-A933-071A70DF8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7C25D6-486A-49D2-BEBA-216310C47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5F97A6-6BC6-4469-A063-A40B6021EE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17A402-EC1B-4B81-8A03-20D6518E378B}"/>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8" name="Footer Placeholder 7">
            <a:extLst>
              <a:ext uri="{FF2B5EF4-FFF2-40B4-BE49-F238E27FC236}">
                <a16:creationId xmlns:a16="http://schemas.microsoft.com/office/drawing/2014/main" id="{EFD23525-24FC-4F34-B209-6FA2FAFC78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F0C30-F2D0-4F1D-B50A-1D7393B6F60A}"/>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30531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E161-37D8-4B5B-9FF5-A3184EAC0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5A4BF-8A96-4C71-860A-426D874484C3}"/>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4" name="Footer Placeholder 3">
            <a:extLst>
              <a:ext uri="{FF2B5EF4-FFF2-40B4-BE49-F238E27FC236}">
                <a16:creationId xmlns:a16="http://schemas.microsoft.com/office/drawing/2014/main" id="{D84265AB-F761-4ABE-BAF8-AAA64C5A8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57F1EA-416B-45A5-B59F-60C6DC31B046}"/>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5905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15565B-EFD5-42D6-B727-FFE6A2D3F29F}"/>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3" name="Footer Placeholder 2">
            <a:extLst>
              <a:ext uri="{FF2B5EF4-FFF2-40B4-BE49-F238E27FC236}">
                <a16:creationId xmlns:a16="http://schemas.microsoft.com/office/drawing/2014/main" id="{4B37432C-E5BA-4513-A24C-46FBA5EDF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3ED8CB-5517-4ABB-893D-B865C454F6B7}"/>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924792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689E-9013-4A71-8690-198B7E52E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03C7EB-4EF6-461E-9CEB-93CC3B873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565FE1-A4F9-4C9B-AB8D-19FD8272B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F49ADE-C50D-4A53-89B5-C7C4F268DA1A}"/>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6" name="Footer Placeholder 5">
            <a:extLst>
              <a:ext uri="{FF2B5EF4-FFF2-40B4-BE49-F238E27FC236}">
                <a16:creationId xmlns:a16="http://schemas.microsoft.com/office/drawing/2014/main" id="{F0D3E7F5-ABD9-4593-9B17-730CE552D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C3F7E-9E48-4516-A631-34677FAF6B23}"/>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596929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790A-8B59-4DC8-8740-F9D77F4CB0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8B45B1-2226-4B79-8F6A-B40A68846E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B0380-D082-492A-9D3F-CC2CA5B57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B3D1D-20DB-4526-B87D-FCDE5F1E751E}"/>
              </a:ext>
            </a:extLst>
          </p:cNvPr>
          <p:cNvSpPr>
            <a:spLocks noGrp="1"/>
          </p:cNvSpPr>
          <p:nvPr>
            <p:ph type="dt" sz="half" idx="10"/>
          </p:nvPr>
        </p:nvSpPr>
        <p:spPr/>
        <p:txBody>
          <a:bodyPr/>
          <a:lstStyle/>
          <a:p>
            <a:fld id="{FE6D87A6-5EB1-4B50-85E8-AD0AEE406A46}" type="datetimeFigureOut">
              <a:rPr lang="en-US" smtClean="0"/>
              <a:t>2023-03-15</a:t>
            </a:fld>
            <a:endParaRPr lang="en-US"/>
          </a:p>
        </p:txBody>
      </p:sp>
      <p:sp>
        <p:nvSpPr>
          <p:cNvPr id="6" name="Footer Placeholder 5">
            <a:extLst>
              <a:ext uri="{FF2B5EF4-FFF2-40B4-BE49-F238E27FC236}">
                <a16:creationId xmlns:a16="http://schemas.microsoft.com/office/drawing/2014/main" id="{5732ABDB-2C35-42E0-8620-EDE52DB24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9CCEE-C823-424E-97D6-E1E5DD971F35}"/>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07663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F0D777-86DF-4B9E-99C5-E4DC661213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5BC51-3C9D-46DC-A696-59B41EB1B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3CCAD-A877-46DB-9F42-3E70A046D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D87A6-5EB1-4B50-85E8-AD0AEE406A46}" type="datetimeFigureOut">
              <a:rPr lang="en-US" smtClean="0"/>
              <a:t>2023-03-15</a:t>
            </a:fld>
            <a:endParaRPr lang="en-US"/>
          </a:p>
        </p:txBody>
      </p:sp>
      <p:sp>
        <p:nvSpPr>
          <p:cNvPr id="5" name="Footer Placeholder 4">
            <a:extLst>
              <a:ext uri="{FF2B5EF4-FFF2-40B4-BE49-F238E27FC236}">
                <a16:creationId xmlns:a16="http://schemas.microsoft.com/office/drawing/2014/main" id="{5F27D569-2ABB-472A-881E-9D5D179F4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C4BB31-831C-4B18-A97E-A24423894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B5E4D2-0098-4709-AD17-C358CCDA88D9}" type="slidenum">
              <a:rPr lang="en-US" smtClean="0"/>
              <a:t>‹#›</a:t>
            </a:fld>
            <a:endParaRPr lang="en-US"/>
          </a:p>
        </p:txBody>
      </p:sp>
    </p:spTree>
    <p:extLst>
      <p:ext uri="{BB962C8B-B14F-4D97-AF65-F5344CB8AC3E}">
        <p14:creationId xmlns:p14="http://schemas.microsoft.com/office/powerpoint/2010/main" val="3446246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raw.githubusercontent.com/metallb/metallb/v0.13.9/config/manifests/metallb-native.ya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53713D-BAD9-4B32-97FE-270DCA41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48" y="1836055"/>
            <a:ext cx="7670287" cy="5044442"/>
          </a:xfrm>
          <a:prstGeom prst="rect">
            <a:avLst/>
          </a:prstGeom>
        </p:spPr>
      </p:pic>
      <p:pic>
        <p:nvPicPr>
          <p:cNvPr id="16" name="Picture 15">
            <a:extLst>
              <a:ext uri="{FF2B5EF4-FFF2-40B4-BE49-F238E27FC236}">
                <a16:creationId xmlns:a16="http://schemas.microsoft.com/office/drawing/2014/main" id="{D9506481-CD3B-4A61-BB16-71FC152C1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2" y="3279634"/>
            <a:ext cx="5612744" cy="3600863"/>
          </a:xfrm>
          <a:prstGeom prst="rect">
            <a:avLst/>
          </a:prstGeom>
        </p:spPr>
      </p:pic>
      <p:grpSp>
        <p:nvGrpSpPr>
          <p:cNvPr id="8" name="Group 7">
            <a:extLst>
              <a:ext uri="{FF2B5EF4-FFF2-40B4-BE49-F238E27FC236}">
                <a16:creationId xmlns:a16="http://schemas.microsoft.com/office/drawing/2014/main" id="{F2785A76-1A39-4884-87BD-D54ABEE2F163}"/>
              </a:ext>
            </a:extLst>
          </p:cNvPr>
          <p:cNvGrpSpPr/>
          <p:nvPr/>
        </p:nvGrpSpPr>
        <p:grpSpPr>
          <a:xfrm>
            <a:off x="8536923" y="5613399"/>
            <a:ext cx="3461113" cy="1041400"/>
            <a:chOff x="1485900" y="1143000"/>
            <a:chExt cx="3543300" cy="1041400"/>
          </a:xfrm>
        </p:grpSpPr>
        <p:sp>
          <p:nvSpPr>
            <p:cNvPr id="4" name="Rectangle: Rounded Corners 3">
              <a:extLst>
                <a:ext uri="{FF2B5EF4-FFF2-40B4-BE49-F238E27FC236}">
                  <a16:creationId xmlns:a16="http://schemas.microsoft.com/office/drawing/2014/main" id="{8B56D767-A8DB-4D92-9B52-E9F23B82366C}"/>
                </a:ext>
              </a:extLst>
            </p:cNvPr>
            <p:cNvSpPr/>
            <p:nvPr/>
          </p:nvSpPr>
          <p:spPr>
            <a:xfrm>
              <a:off x="1485900" y="1143000"/>
              <a:ext cx="3543300" cy="1041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BFDCFAC-B0B4-4C81-8A22-3397FBE16CCF}"/>
                </a:ext>
              </a:extLst>
            </p:cNvPr>
            <p:cNvSpPr/>
            <p:nvPr/>
          </p:nvSpPr>
          <p:spPr>
            <a:xfrm>
              <a:off x="1600200" y="1346200"/>
              <a:ext cx="8001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A0959D67-536F-43DF-A3E1-9896EF3547EB}"/>
                </a:ext>
              </a:extLst>
            </p:cNvPr>
            <p:cNvSpPr/>
            <p:nvPr/>
          </p:nvSpPr>
          <p:spPr>
            <a:xfrm rot="5400000">
              <a:off x="1854200" y="1536700"/>
              <a:ext cx="381000" cy="3175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80FF32-6B90-434C-A713-7D5FFE4F8F4A}"/>
                </a:ext>
              </a:extLst>
            </p:cNvPr>
            <p:cNvSpPr txBox="1"/>
            <p:nvPr/>
          </p:nvSpPr>
          <p:spPr>
            <a:xfrm>
              <a:off x="2641600" y="1433840"/>
              <a:ext cx="2298700" cy="523220"/>
            </a:xfrm>
            <a:prstGeom prst="rect">
              <a:avLst/>
            </a:prstGeom>
            <a:noFill/>
          </p:spPr>
          <p:txBody>
            <a:bodyPr wrap="square" rtlCol="0">
              <a:spAutoFit/>
            </a:bodyPr>
            <a:lstStyle/>
            <a:p>
              <a:r>
                <a:rPr lang="en-US" sz="2800" dirty="0">
                  <a:solidFill>
                    <a:schemeClr val="bg1"/>
                  </a:solidFill>
                </a:rPr>
                <a:t>WATCH NOW</a:t>
              </a:r>
            </a:p>
          </p:txBody>
        </p:sp>
      </p:grpSp>
      <p:pic>
        <p:nvPicPr>
          <p:cNvPr id="10" name="Picture 9">
            <a:extLst>
              <a:ext uri="{FF2B5EF4-FFF2-40B4-BE49-F238E27FC236}">
                <a16:creationId xmlns:a16="http://schemas.microsoft.com/office/drawing/2014/main" id="{D71DDF5E-8DDB-438C-8940-DEAB95AE81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780" y="-35562"/>
            <a:ext cx="4176220" cy="3698241"/>
          </a:xfrm>
          <a:prstGeom prst="rect">
            <a:avLst/>
          </a:prstGeom>
        </p:spPr>
      </p:pic>
      <p:sp>
        <p:nvSpPr>
          <p:cNvPr id="17" name="Rectangle: Rounded Corners 16">
            <a:extLst>
              <a:ext uri="{FF2B5EF4-FFF2-40B4-BE49-F238E27FC236}">
                <a16:creationId xmlns:a16="http://schemas.microsoft.com/office/drawing/2014/main" id="{0F1C8CA3-9835-4DE5-B9FC-5A30AF9283B8}"/>
              </a:ext>
            </a:extLst>
          </p:cNvPr>
          <p:cNvSpPr/>
          <p:nvPr/>
        </p:nvSpPr>
        <p:spPr>
          <a:xfrm>
            <a:off x="645967" y="5384800"/>
            <a:ext cx="4056662" cy="14956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800000"/>
                </a:highlight>
              </a:rPr>
              <a:t>Theory + LAB + Documents </a:t>
            </a:r>
            <a:r>
              <a:rPr lang="en-US" dirty="0">
                <a:highlight>
                  <a:srgbClr val="000000"/>
                </a:highlight>
                <a:sym typeface="Wingdings" panose="05000000000000000000" pitchFamily="2" charset="2"/>
              </a:rPr>
              <a:t></a:t>
            </a:r>
            <a:r>
              <a:rPr lang="en-US" dirty="0">
                <a:highlight>
                  <a:srgbClr val="800000"/>
                </a:highlight>
              </a:rPr>
              <a:t> All free</a:t>
            </a:r>
          </a:p>
        </p:txBody>
      </p:sp>
      <p:pic>
        <p:nvPicPr>
          <p:cNvPr id="14" name="Picture 13">
            <a:extLst>
              <a:ext uri="{FF2B5EF4-FFF2-40B4-BE49-F238E27FC236}">
                <a16:creationId xmlns:a16="http://schemas.microsoft.com/office/drawing/2014/main" id="{2715342E-7CE1-4A9F-BEC7-04DEDCA71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924902" cy="3279634"/>
          </a:xfrm>
          <a:prstGeom prst="rect">
            <a:avLst/>
          </a:prstGeom>
        </p:spPr>
      </p:pic>
      <p:sp>
        <p:nvSpPr>
          <p:cNvPr id="18" name="Scroll: Horizontal 17">
            <a:extLst>
              <a:ext uri="{FF2B5EF4-FFF2-40B4-BE49-F238E27FC236}">
                <a16:creationId xmlns:a16="http://schemas.microsoft.com/office/drawing/2014/main" id="{D55DA684-871E-4081-8520-FB99D4CB1390}"/>
              </a:ext>
            </a:extLst>
          </p:cNvPr>
          <p:cNvSpPr/>
          <p:nvPr/>
        </p:nvSpPr>
        <p:spPr>
          <a:xfrm>
            <a:off x="3361300" y="3369799"/>
            <a:ext cx="3136880" cy="2333765"/>
          </a:xfrm>
          <a:prstGeom prst="horizontalScroll">
            <a:avLst/>
          </a:prstGeom>
          <a:solidFill>
            <a:schemeClr val="tx1">
              <a:lumMod val="95000"/>
              <a:lumOff val="5000"/>
            </a:schemeClr>
          </a:solidFill>
          <a:ln>
            <a:noFill/>
          </a:ln>
          <a:scene3d>
            <a:camera prst="perspectiveAbove"/>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3" name="Rectangle 2">
            <a:extLst>
              <a:ext uri="{FF2B5EF4-FFF2-40B4-BE49-F238E27FC236}">
                <a16:creationId xmlns:a16="http://schemas.microsoft.com/office/drawing/2014/main" id="{A639E636-CA3C-4DD1-88E5-CCC4F0C3C880}"/>
              </a:ext>
            </a:extLst>
          </p:cNvPr>
          <p:cNvSpPr/>
          <p:nvPr/>
        </p:nvSpPr>
        <p:spPr>
          <a:xfrm rot="18815978">
            <a:off x="3086663" y="4229713"/>
            <a:ext cx="1513810" cy="2707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service</a:t>
            </a:r>
          </a:p>
        </p:txBody>
      </p:sp>
      <p:pic>
        <p:nvPicPr>
          <p:cNvPr id="9" name="Picture 8">
            <a:extLst>
              <a:ext uri="{FF2B5EF4-FFF2-40B4-BE49-F238E27FC236}">
                <a16:creationId xmlns:a16="http://schemas.microsoft.com/office/drawing/2014/main" id="{DDB26489-EBB4-A613-BD0D-C7713C0C4A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1522" y="3979778"/>
            <a:ext cx="1219200" cy="1181100"/>
          </a:xfrm>
          <a:prstGeom prst="rect">
            <a:avLst/>
          </a:prstGeom>
        </p:spPr>
      </p:pic>
    </p:spTree>
    <p:extLst>
      <p:ext uri="{BB962C8B-B14F-4D97-AF65-F5344CB8AC3E}">
        <p14:creationId xmlns:p14="http://schemas.microsoft.com/office/powerpoint/2010/main" val="4044254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66000">
                                          <p:cBhvr additive="base">
                                            <p:cTn id="7" dur="3000" fill="hold"/>
                                            <p:tgtEl>
                                              <p:spTgt spid="12"/>
                                            </p:tgtEl>
                                            <p:attrNameLst>
                                              <p:attrName>ppt_x</p:attrName>
                                            </p:attrNameLst>
                                          </p:cBhvr>
                                          <p:tavLst>
                                            <p:tav tm="0">
                                              <p:val>
                                                <p:strVal val="#ppt_x"/>
                                              </p:val>
                                            </p:tav>
                                            <p:tav tm="100000">
                                              <p:val>
                                                <p:strVal val="#ppt_x"/>
                                              </p:val>
                                            </p:tav>
                                          </p:tavLst>
                                        </p:anim>
                                        <p:anim calcmode="lin" valueType="num" p14:bounceEnd="66000">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6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6000">
                                          <p:cBhvr additive="base">
                                            <p:cTn id="11" dur="3000" fill="hold"/>
                                            <p:tgtEl>
                                              <p:spTgt spid="8"/>
                                            </p:tgtEl>
                                            <p:attrNameLst>
                                              <p:attrName>ppt_x</p:attrName>
                                            </p:attrNameLst>
                                          </p:cBhvr>
                                          <p:tavLst>
                                            <p:tav tm="0">
                                              <p:val>
                                                <p:strVal val="#ppt_x"/>
                                              </p:val>
                                            </p:tav>
                                            <p:tav tm="100000">
                                              <p:val>
                                                <p:strVal val="#ppt_x"/>
                                              </p:val>
                                            </p:tav>
                                          </p:tavLst>
                                        </p:anim>
                                        <p:anim calcmode="lin" valueType="num" p14:bounceEnd="66000">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6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6000">
                                          <p:cBhvr additive="base">
                                            <p:cTn id="15" dur="3000" fill="hold"/>
                                            <p:tgtEl>
                                              <p:spTgt spid="10"/>
                                            </p:tgtEl>
                                            <p:attrNameLst>
                                              <p:attrName>ppt_x</p:attrName>
                                            </p:attrNameLst>
                                          </p:cBhvr>
                                          <p:tavLst>
                                            <p:tav tm="0">
                                              <p:val>
                                                <p:strVal val="#ppt_x"/>
                                              </p:val>
                                            </p:tav>
                                            <p:tav tm="100000">
                                              <p:val>
                                                <p:strVal val="#ppt_x"/>
                                              </p:val>
                                            </p:tav>
                                          </p:tavLst>
                                        </p:anim>
                                        <p:anim calcmode="lin" valueType="num" p14:bounceEnd="66000">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6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66000">
                                          <p:cBhvr additive="base">
                                            <p:cTn id="19" dur="3000" fill="hold"/>
                                            <p:tgtEl>
                                              <p:spTgt spid="14"/>
                                            </p:tgtEl>
                                            <p:attrNameLst>
                                              <p:attrName>ppt_x</p:attrName>
                                            </p:attrNameLst>
                                          </p:cBhvr>
                                          <p:tavLst>
                                            <p:tav tm="0">
                                              <p:val>
                                                <p:strVal val="#ppt_x"/>
                                              </p:val>
                                            </p:tav>
                                            <p:tav tm="100000">
                                              <p:val>
                                                <p:strVal val="#ppt_x"/>
                                              </p:val>
                                            </p:tav>
                                          </p:tavLst>
                                        </p:anim>
                                        <p:anim calcmode="lin" valueType="num" p14:bounceEnd="66000">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6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66000">
                                          <p:cBhvr additive="base">
                                            <p:cTn id="23" dur="3000" fill="hold"/>
                                            <p:tgtEl>
                                              <p:spTgt spid="16"/>
                                            </p:tgtEl>
                                            <p:attrNameLst>
                                              <p:attrName>ppt_x</p:attrName>
                                            </p:attrNameLst>
                                          </p:cBhvr>
                                          <p:tavLst>
                                            <p:tav tm="0">
                                              <p:val>
                                                <p:strVal val="#ppt_x"/>
                                              </p:val>
                                            </p:tav>
                                            <p:tav tm="100000">
                                              <p:val>
                                                <p:strVal val="#ppt_x"/>
                                              </p:val>
                                            </p:tav>
                                          </p:tavLst>
                                        </p:anim>
                                        <p:anim calcmode="lin" valueType="num" p14:bounceEnd="66000">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6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66000">
                                          <p:cBhvr additive="base">
                                            <p:cTn id="27" dur="3000" fill="hold"/>
                                            <p:tgtEl>
                                              <p:spTgt spid="17"/>
                                            </p:tgtEl>
                                            <p:attrNameLst>
                                              <p:attrName>ppt_x</p:attrName>
                                            </p:attrNameLst>
                                          </p:cBhvr>
                                          <p:tavLst>
                                            <p:tav tm="0">
                                              <p:val>
                                                <p:strVal val="#ppt_x"/>
                                              </p:val>
                                            </p:tav>
                                            <p:tav tm="100000">
                                              <p:val>
                                                <p:strVal val="#ppt_x"/>
                                              </p:val>
                                            </p:tav>
                                          </p:tavLst>
                                        </p:anim>
                                        <p:anim calcmode="lin" valueType="num" p14:bounceEnd="66000">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6000">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14:bounceEnd="66000">
                                          <p:cBhvr additive="base">
                                            <p:cTn id="31" dur="3000" fill="hold"/>
                                            <p:tgtEl>
                                              <p:spTgt spid="18"/>
                                            </p:tgtEl>
                                            <p:attrNameLst>
                                              <p:attrName>ppt_x</p:attrName>
                                            </p:attrNameLst>
                                          </p:cBhvr>
                                          <p:tavLst>
                                            <p:tav tm="0">
                                              <p:val>
                                                <p:strVal val="#ppt_x"/>
                                              </p:val>
                                            </p:tav>
                                            <p:tav tm="100000">
                                              <p:val>
                                                <p:strVal val="#ppt_x"/>
                                              </p:val>
                                            </p:tav>
                                          </p:tavLst>
                                        </p:anim>
                                        <p:anim calcmode="lin" valueType="num" p14:bounceEnd="66000">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250" autoRev="1" fill="remove"/>
                                            <p:tgtEl>
                                              <p:spTgt spid="18"/>
                                            </p:tgtEl>
                                            <p:attrNameLst>
                                              <p:attrName>style.color</p:attrName>
                                            </p:attrNameLst>
                                          </p:cBhvr>
                                          <p:to>
                                            <a:schemeClr val="bg1"/>
                                          </p:to>
                                        </p:animClr>
                                        <p:animClr clrSpc="rgb" dir="cw">
                                          <p:cBhvr>
                                            <p:cTn id="36" dur="250" autoRev="1" fill="remove"/>
                                            <p:tgtEl>
                                              <p:spTgt spid="18"/>
                                            </p:tgtEl>
                                            <p:attrNameLst>
                                              <p:attrName>fillcolor</p:attrName>
                                            </p:attrNameLst>
                                          </p:cBhvr>
                                          <p:to>
                                            <a:schemeClr val="bg1"/>
                                          </p:to>
                                        </p:animClr>
                                        <p:set>
                                          <p:cBhvr>
                                            <p:cTn id="37" dur="250" autoRev="1" fill="remove"/>
                                            <p:tgtEl>
                                              <p:spTgt spid="18"/>
                                            </p:tgtEl>
                                            <p:attrNameLst>
                                              <p:attrName>fill.type</p:attrName>
                                            </p:attrNameLst>
                                          </p:cBhvr>
                                          <p:to>
                                            <p:strVal val="solid"/>
                                          </p:to>
                                        </p:set>
                                        <p:set>
                                          <p:cBhvr>
                                            <p:cTn id="38" dur="250" autoRev="1" fill="remove"/>
                                            <p:tgtEl>
                                              <p:spTgt spid="18"/>
                                            </p:tgtEl>
                                            <p:attrNameLst>
                                              <p:attrName>fill.on</p:attrName>
                                            </p:attrNameLst>
                                          </p:cBhvr>
                                          <p:to>
                                            <p:strVal val="true"/>
                                          </p:to>
                                        </p:set>
                                      </p:childTnLst>
                                    </p:cTn>
                                  </p:par>
                                </p:childTnLst>
                              </p:cTn>
                            </p:par>
                            <p:par>
                              <p:cTn id="39" fill="hold">
                                <p:stCondLst>
                                  <p:cond delay="3500"/>
                                </p:stCondLst>
                                <p:childTnLst>
                                  <p:par>
                                    <p:cTn id="40" presetID="34" presetClass="emph" presetSubtype="0" fill="hold" grpId="2" nodeType="afterEffect">
                                      <p:stCondLst>
                                        <p:cond delay="0"/>
                                      </p:stCondLst>
                                      <p:iterate type="lt">
                                        <p:tmPct val="10000"/>
                                      </p:iterate>
                                      <p:childTnLst>
                                        <p:animMotion origin="layout" path="M 3.125E-6 -4.07407E-6 L 3.125E-6 -0.07222 " pathEditMode="relative" rAng="0" ptsTypes="AA">
                                          <p:cBhvr>
                                            <p:cTn id="41" dur="250" accel="50000" decel="50000" autoRev="1" fill="hold">
                                              <p:stCondLst>
                                                <p:cond delay="0"/>
                                              </p:stCondLst>
                                            </p:cTn>
                                            <p:tgtEl>
                                              <p:spTgt spid="18"/>
                                            </p:tgtEl>
                                            <p:attrNameLst>
                                              <p:attrName>ppt_x</p:attrName>
                                              <p:attrName>ppt_y</p:attrName>
                                            </p:attrNameLst>
                                          </p:cBhvr>
                                          <p:rCtr x="0" y="-3611"/>
                                        </p:animMotion>
                                        <p:animRot by="1500000">
                                          <p:cBhvr>
                                            <p:cTn id="42" dur="125" fill="hold">
                                              <p:stCondLst>
                                                <p:cond delay="0"/>
                                              </p:stCondLst>
                                            </p:cTn>
                                            <p:tgtEl>
                                              <p:spTgt spid="18"/>
                                            </p:tgtEl>
                                            <p:attrNameLst>
                                              <p:attrName>r</p:attrName>
                                            </p:attrNameLst>
                                          </p:cBhvr>
                                        </p:animRot>
                                        <p:animRot by="-1500000">
                                          <p:cBhvr>
                                            <p:cTn id="43" dur="125" fill="hold">
                                              <p:stCondLst>
                                                <p:cond delay="125"/>
                                              </p:stCondLst>
                                            </p:cTn>
                                            <p:tgtEl>
                                              <p:spTgt spid="18"/>
                                            </p:tgtEl>
                                            <p:attrNameLst>
                                              <p:attrName>r</p:attrName>
                                            </p:attrNameLst>
                                          </p:cBhvr>
                                        </p:animRot>
                                        <p:animRot by="-1500000">
                                          <p:cBhvr>
                                            <p:cTn id="44" dur="125" fill="hold">
                                              <p:stCondLst>
                                                <p:cond delay="250"/>
                                              </p:stCondLst>
                                            </p:cTn>
                                            <p:tgtEl>
                                              <p:spTgt spid="18"/>
                                            </p:tgtEl>
                                            <p:attrNameLst>
                                              <p:attrName>r</p:attrName>
                                            </p:attrNameLst>
                                          </p:cBhvr>
                                        </p:animRot>
                                        <p:animRot by="1500000">
                                          <p:cBhvr>
                                            <p:cTn id="45" dur="125" fill="hold">
                                              <p:stCondLst>
                                                <p:cond delay="375"/>
                                              </p:stCondLst>
                                            </p:cTn>
                                            <p:tgtEl>
                                              <p:spTgt spid="18"/>
                                            </p:tgtEl>
                                            <p:attrNameLst>
                                              <p:attrName>r</p:attrName>
                                            </p:attrNameLst>
                                          </p:cBhvr>
                                        </p:animRot>
                                      </p:childTnLst>
                                    </p:cTn>
                                  </p:par>
                                  <p:par>
                                    <p:cTn id="46" presetID="2" presetClass="entr" presetSubtype="1" fill="hold" grpId="0" nodeType="withEffect" p14:presetBounceEnd="66000">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14:bounceEnd="66000">
                                          <p:cBhvr additive="base">
                                            <p:cTn id="48" dur="3000" fill="hold"/>
                                            <p:tgtEl>
                                              <p:spTgt spid="3"/>
                                            </p:tgtEl>
                                            <p:attrNameLst>
                                              <p:attrName>ppt_x</p:attrName>
                                            </p:attrNameLst>
                                          </p:cBhvr>
                                          <p:tavLst>
                                            <p:tav tm="0">
                                              <p:val>
                                                <p:strVal val="#ppt_x"/>
                                              </p:val>
                                            </p:tav>
                                            <p:tav tm="100000">
                                              <p:val>
                                                <p:strVal val="#ppt_x"/>
                                              </p:val>
                                            </p:tav>
                                          </p:tavLst>
                                        </p:anim>
                                        <p:anim calcmode="lin" valueType="num" p14:bounceEnd="66000">
                                          <p:cBhvr additive="base">
                                            <p:cTn id="49" dur="3000" fill="hold"/>
                                            <p:tgtEl>
                                              <p:spTgt spid="3"/>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14:presetBounceEnd="88000">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14:bounceEnd="88000">
                                          <p:cBhvr additive="base">
                                            <p:cTn id="52" dur="500" fill="hold"/>
                                            <p:tgtEl>
                                              <p:spTgt spid="9"/>
                                            </p:tgtEl>
                                            <p:attrNameLst>
                                              <p:attrName>ppt_x</p:attrName>
                                            </p:attrNameLst>
                                          </p:cBhvr>
                                          <p:tavLst>
                                            <p:tav tm="0">
                                              <p:val>
                                                <p:strVal val="#ppt_x"/>
                                              </p:val>
                                            </p:tav>
                                            <p:tav tm="100000">
                                              <p:val>
                                                <p:strVal val="#ppt_x"/>
                                              </p:val>
                                            </p:tav>
                                          </p:tavLst>
                                        </p:anim>
                                        <p:anim calcmode="lin" valueType="num" p14:bounceEnd="88000">
                                          <p:cBhvr additive="base">
                                            <p:cTn id="5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0" fill="hold"/>
                                            <p:tgtEl>
                                              <p:spTgt spid="8"/>
                                            </p:tgtEl>
                                            <p:attrNameLst>
                                              <p:attrName>ppt_x</p:attrName>
                                            </p:attrNameLst>
                                          </p:cBhvr>
                                          <p:tavLst>
                                            <p:tav tm="0">
                                              <p:val>
                                                <p:strVal val="#ppt_x"/>
                                              </p:val>
                                            </p:tav>
                                            <p:tav tm="100000">
                                              <p:val>
                                                <p:strVal val="#ppt_x"/>
                                              </p:val>
                                            </p:tav>
                                          </p:tavLst>
                                        </p:anim>
                                        <p:anim calcmode="lin" valueType="num">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000" fill="hold"/>
                                            <p:tgtEl>
                                              <p:spTgt spid="10"/>
                                            </p:tgtEl>
                                            <p:attrNameLst>
                                              <p:attrName>ppt_x</p:attrName>
                                            </p:attrNameLst>
                                          </p:cBhvr>
                                          <p:tavLst>
                                            <p:tav tm="0">
                                              <p:val>
                                                <p:strVal val="#ppt_x"/>
                                              </p:val>
                                            </p:tav>
                                            <p:tav tm="100000">
                                              <p:val>
                                                <p:strVal val="#ppt_x"/>
                                              </p:val>
                                            </p:tav>
                                          </p:tavLst>
                                        </p:anim>
                                        <p:anim calcmode="lin" valueType="num">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000" fill="hold"/>
                                            <p:tgtEl>
                                              <p:spTgt spid="14"/>
                                            </p:tgtEl>
                                            <p:attrNameLst>
                                              <p:attrName>ppt_x</p:attrName>
                                            </p:attrNameLst>
                                          </p:cBhvr>
                                          <p:tavLst>
                                            <p:tav tm="0">
                                              <p:val>
                                                <p:strVal val="#ppt_x"/>
                                              </p:val>
                                            </p:tav>
                                            <p:tav tm="100000">
                                              <p:val>
                                                <p:strVal val="#ppt_x"/>
                                              </p:val>
                                            </p:tav>
                                          </p:tavLst>
                                        </p:anim>
                                        <p:anim calcmode="lin" valueType="num">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0" fill="hold"/>
                                            <p:tgtEl>
                                              <p:spTgt spid="16"/>
                                            </p:tgtEl>
                                            <p:attrNameLst>
                                              <p:attrName>ppt_x</p:attrName>
                                            </p:attrNameLst>
                                          </p:cBhvr>
                                          <p:tavLst>
                                            <p:tav tm="0">
                                              <p:val>
                                                <p:strVal val="#ppt_x"/>
                                              </p:val>
                                            </p:tav>
                                            <p:tav tm="100000">
                                              <p:val>
                                                <p:strVal val="#ppt_x"/>
                                              </p:val>
                                            </p:tav>
                                          </p:tavLst>
                                        </p:anim>
                                        <p:anim calcmode="lin" valueType="num">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000" fill="hold"/>
                                            <p:tgtEl>
                                              <p:spTgt spid="17"/>
                                            </p:tgtEl>
                                            <p:attrNameLst>
                                              <p:attrName>ppt_x</p:attrName>
                                            </p:attrNameLst>
                                          </p:cBhvr>
                                          <p:tavLst>
                                            <p:tav tm="0">
                                              <p:val>
                                                <p:strVal val="#ppt_x"/>
                                              </p:val>
                                            </p:tav>
                                            <p:tav tm="100000">
                                              <p:val>
                                                <p:strVal val="#ppt_x"/>
                                              </p:val>
                                            </p:tav>
                                          </p:tavLst>
                                        </p:anim>
                                        <p:anim calcmode="lin" valueType="num">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0" fill="hold"/>
                                            <p:tgtEl>
                                              <p:spTgt spid="18"/>
                                            </p:tgtEl>
                                            <p:attrNameLst>
                                              <p:attrName>ppt_x</p:attrName>
                                            </p:attrNameLst>
                                          </p:cBhvr>
                                          <p:tavLst>
                                            <p:tav tm="0">
                                              <p:val>
                                                <p:strVal val="#ppt_x"/>
                                              </p:val>
                                            </p:tav>
                                            <p:tav tm="100000">
                                              <p:val>
                                                <p:strVal val="#ppt_x"/>
                                              </p:val>
                                            </p:tav>
                                          </p:tavLst>
                                        </p:anim>
                                        <p:anim calcmode="lin" valueType="num">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250" autoRev="1" fill="remove"/>
                                            <p:tgtEl>
                                              <p:spTgt spid="18"/>
                                            </p:tgtEl>
                                            <p:attrNameLst>
                                              <p:attrName>style.color</p:attrName>
                                            </p:attrNameLst>
                                          </p:cBhvr>
                                          <p:to>
                                            <a:schemeClr val="bg1"/>
                                          </p:to>
                                        </p:animClr>
                                        <p:animClr clrSpc="rgb" dir="cw">
                                          <p:cBhvr>
                                            <p:cTn id="36" dur="250" autoRev="1" fill="remove"/>
                                            <p:tgtEl>
                                              <p:spTgt spid="18"/>
                                            </p:tgtEl>
                                            <p:attrNameLst>
                                              <p:attrName>fillcolor</p:attrName>
                                            </p:attrNameLst>
                                          </p:cBhvr>
                                          <p:to>
                                            <a:schemeClr val="bg1"/>
                                          </p:to>
                                        </p:animClr>
                                        <p:set>
                                          <p:cBhvr>
                                            <p:cTn id="37" dur="250" autoRev="1" fill="remove"/>
                                            <p:tgtEl>
                                              <p:spTgt spid="18"/>
                                            </p:tgtEl>
                                            <p:attrNameLst>
                                              <p:attrName>fill.type</p:attrName>
                                            </p:attrNameLst>
                                          </p:cBhvr>
                                          <p:to>
                                            <p:strVal val="solid"/>
                                          </p:to>
                                        </p:set>
                                        <p:set>
                                          <p:cBhvr>
                                            <p:cTn id="38" dur="250" autoRev="1" fill="remove"/>
                                            <p:tgtEl>
                                              <p:spTgt spid="18"/>
                                            </p:tgtEl>
                                            <p:attrNameLst>
                                              <p:attrName>fill.on</p:attrName>
                                            </p:attrNameLst>
                                          </p:cBhvr>
                                          <p:to>
                                            <p:strVal val="true"/>
                                          </p:to>
                                        </p:set>
                                      </p:childTnLst>
                                    </p:cTn>
                                  </p:par>
                                </p:childTnLst>
                              </p:cTn>
                            </p:par>
                            <p:par>
                              <p:cTn id="39" fill="hold">
                                <p:stCondLst>
                                  <p:cond delay="3500"/>
                                </p:stCondLst>
                                <p:childTnLst>
                                  <p:par>
                                    <p:cTn id="40" presetID="34" presetClass="emph" presetSubtype="0" fill="hold" grpId="2" nodeType="afterEffect">
                                      <p:stCondLst>
                                        <p:cond delay="0"/>
                                      </p:stCondLst>
                                      <p:iterate type="lt">
                                        <p:tmPct val="10000"/>
                                      </p:iterate>
                                      <p:childTnLst>
                                        <p:animMotion origin="layout" path="M 3.125E-6 -4.07407E-6 L 3.125E-6 -0.07222 " pathEditMode="relative" rAng="0" ptsTypes="AA">
                                          <p:cBhvr>
                                            <p:cTn id="41" dur="250" accel="50000" decel="50000" autoRev="1" fill="hold">
                                              <p:stCondLst>
                                                <p:cond delay="0"/>
                                              </p:stCondLst>
                                            </p:cTn>
                                            <p:tgtEl>
                                              <p:spTgt spid="18"/>
                                            </p:tgtEl>
                                            <p:attrNameLst>
                                              <p:attrName>ppt_x</p:attrName>
                                              <p:attrName>ppt_y</p:attrName>
                                            </p:attrNameLst>
                                          </p:cBhvr>
                                          <p:rCtr x="0" y="-3611"/>
                                        </p:animMotion>
                                        <p:animRot by="1500000">
                                          <p:cBhvr>
                                            <p:cTn id="42" dur="125" fill="hold">
                                              <p:stCondLst>
                                                <p:cond delay="0"/>
                                              </p:stCondLst>
                                            </p:cTn>
                                            <p:tgtEl>
                                              <p:spTgt spid="18"/>
                                            </p:tgtEl>
                                            <p:attrNameLst>
                                              <p:attrName>r</p:attrName>
                                            </p:attrNameLst>
                                          </p:cBhvr>
                                        </p:animRot>
                                        <p:animRot by="-1500000">
                                          <p:cBhvr>
                                            <p:cTn id="43" dur="125" fill="hold">
                                              <p:stCondLst>
                                                <p:cond delay="125"/>
                                              </p:stCondLst>
                                            </p:cTn>
                                            <p:tgtEl>
                                              <p:spTgt spid="18"/>
                                            </p:tgtEl>
                                            <p:attrNameLst>
                                              <p:attrName>r</p:attrName>
                                            </p:attrNameLst>
                                          </p:cBhvr>
                                        </p:animRot>
                                        <p:animRot by="-1500000">
                                          <p:cBhvr>
                                            <p:cTn id="44" dur="125" fill="hold">
                                              <p:stCondLst>
                                                <p:cond delay="250"/>
                                              </p:stCondLst>
                                            </p:cTn>
                                            <p:tgtEl>
                                              <p:spTgt spid="18"/>
                                            </p:tgtEl>
                                            <p:attrNameLst>
                                              <p:attrName>r</p:attrName>
                                            </p:attrNameLst>
                                          </p:cBhvr>
                                        </p:animRot>
                                        <p:animRot by="1500000">
                                          <p:cBhvr>
                                            <p:cTn id="45" dur="125" fill="hold">
                                              <p:stCondLst>
                                                <p:cond delay="375"/>
                                              </p:stCondLst>
                                            </p:cTn>
                                            <p:tgtEl>
                                              <p:spTgt spid="18"/>
                                            </p:tgtEl>
                                            <p:attrNameLst>
                                              <p:attrName>r</p:attrName>
                                            </p:attrNameLst>
                                          </p:cBhvr>
                                        </p:animRot>
                                      </p:childTnLst>
                                    </p:cTn>
                                  </p:par>
                                  <p:par>
                                    <p:cTn id="46" presetID="2" presetClass="entr" presetSubtype="1"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3000" fill="hold"/>
                                            <p:tgtEl>
                                              <p:spTgt spid="3"/>
                                            </p:tgtEl>
                                            <p:attrNameLst>
                                              <p:attrName>ppt_x</p:attrName>
                                            </p:attrNameLst>
                                          </p:cBhvr>
                                          <p:tavLst>
                                            <p:tav tm="0">
                                              <p:val>
                                                <p:strVal val="#ppt_x"/>
                                              </p:val>
                                            </p:tav>
                                            <p:tav tm="100000">
                                              <p:val>
                                                <p:strVal val="#ppt_x"/>
                                              </p:val>
                                            </p:tav>
                                          </p:tavLst>
                                        </p:anim>
                                        <p:anim calcmode="lin" valueType="num">
                                          <p:cBhvr additive="base">
                                            <p:cTn id="49" dur="3000" fill="hold"/>
                                            <p:tgtEl>
                                              <p:spTgt spid="3"/>
                                            </p:tgtEl>
                                            <p:attrNameLst>
                                              <p:attrName>ppt_y</p:attrName>
                                            </p:attrNameLst>
                                          </p:cBhvr>
                                          <p:tavLst>
                                            <p:tav tm="0">
                                              <p:val>
                                                <p:strVal val="0-#ppt_h/2"/>
                                              </p:val>
                                            </p:tav>
                                            <p:tav tm="100000">
                                              <p:val>
                                                <p:strVal val="#ppt_y"/>
                                              </p:val>
                                            </p:tav>
                                          </p:tavLst>
                                        </p:anim>
                                      </p:childTnLst>
                                    </p:cTn>
                                  </p:par>
                                  <p:par>
                                    <p:cTn id="50" presetID="2" presetClass="entr" presetSubtype="1"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C729DFDB-B1D2-E9E1-4CB1-F979EABF52AD}"/>
              </a:ext>
            </a:extLst>
          </p:cNvPr>
          <p:cNvSpPr txBox="1"/>
          <p:nvPr/>
        </p:nvSpPr>
        <p:spPr>
          <a:xfrm>
            <a:off x="190500" y="254000"/>
            <a:ext cx="11785600" cy="5509200"/>
          </a:xfrm>
          <a:prstGeom prst="rect">
            <a:avLst/>
          </a:prstGeom>
          <a:noFill/>
        </p:spPr>
        <p:txBody>
          <a:bodyPr wrap="square" rtlCol="0">
            <a:spAutoFit/>
          </a:bodyPr>
          <a:lstStyle/>
          <a:p>
            <a:r>
              <a:rPr lang="en-US" sz="3200" dirty="0"/>
              <a:t>The need for services arises from the fact that pods in Kubernetes are short lived and can be replaced at any time. </a:t>
            </a:r>
          </a:p>
          <a:p>
            <a:endParaRPr lang="en-US" sz="3200" dirty="0"/>
          </a:p>
          <a:p>
            <a:r>
              <a:rPr lang="en-US" sz="3200" dirty="0"/>
              <a:t>Kubernetes guarantees the availability of a given pod and replica, but not the liveness of individual pods. </a:t>
            </a:r>
          </a:p>
          <a:p>
            <a:endParaRPr lang="en-US" sz="3200" dirty="0"/>
          </a:p>
          <a:p>
            <a:r>
              <a:rPr lang="en-US" sz="3200" dirty="0"/>
              <a:t>This means that pods that need to communicate with another pod cannot rely on the IP address of the underlying single pod. </a:t>
            </a:r>
          </a:p>
          <a:p>
            <a:endParaRPr lang="en-US" sz="3200" dirty="0"/>
          </a:p>
          <a:p>
            <a:r>
              <a:rPr lang="en-US" sz="3200" dirty="0"/>
              <a:t>Instead, they connect to the service, which relays them to a relevant, currently-running pod.</a:t>
            </a:r>
          </a:p>
        </p:txBody>
      </p:sp>
    </p:spTree>
    <p:extLst>
      <p:ext uri="{BB962C8B-B14F-4D97-AF65-F5344CB8AC3E}">
        <p14:creationId xmlns:p14="http://schemas.microsoft.com/office/powerpoint/2010/main" val="9727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left)">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5" name="TextBox 4">
            <a:extLst>
              <a:ext uri="{FF2B5EF4-FFF2-40B4-BE49-F238E27FC236}">
                <a16:creationId xmlns:a16="http://schemas.microsoft.com/office/drawing/2014/main" id="{05E94228-D647-F517-E49C-8A31D3B384C2}"/>
              </a:ext>
            </a:extLst>
          </p:cNvPr>
          <p:cNvSpPr txBox="1"/>
          <p:nvPr/>
        </p:nvSpPr>
        <p:spPr>
          <a:xfrm>
            <a:off x="6540759" y="457200"/>
            <a:ext cx="5439039" cy="2031325"/>
          </a:xfrm>
          <a:prstGeom prst="rect">
            <a:avLst/>
          </a:prstGeom>
          <a:noFill/>
        </p:spPr>
        <p:txBody>
          <a:bodyPr wrap="square" rtlCol="0">
            <a:spAutoFit/>
          </a:bodyPr>
          <a:lstStyle/>
          <a:p>
            <a:r>
              <a:rPr lang="en-US" dirty="0"/>
              <a:t>[root@</a:t>
            </a:r>
            <a:r>
              <a:rPr lang="en-US" b="1" dirty="0"/>
              <a:t>workernode2</a:t>
            </a:r>
            <a:r>
              <a:rPr lang="en-US" dirty="0"/>
              <a:t> ~]# </a:t>
            </a:r>
            <a:r>
              <a:rPr lang="en-US" dirty="0" err="1"/>
              <a:t>ip</a:t>
            </a:r>
            <a:r>
              <a:rPr lang="en-US" dirty="0"/>
              <a:t> a l enp0s3</a:t>
            </a:r>
          </a:p>
          <a:p>
            <a:r>
              <a:rPr lang="en-US" dirty="0"/>
              <a:t>2: enp0s3: &lt;BROADCAST,MULTICAST,UP,LOWER_UP&gt; </a:t>
            </a:r>
            <a:r>
              <a:rPr lang="en-US" dirty="0" err="1"/>
              <a:t>mtu</a:t>
            </a:r>
            <a:r>
              <a:rPr lang="en-US" dirty="0"/>
              <a:t> 1500 </a:t>
            </a:r>
            <a:r>
              <a:rPr lang="en-US" dirty="0" err="1"/>
              <a:t>qdisc</a:t>
            </a:r>
            <a:r>
              <a:rPr lang="en-US" dirty="0"/>
              <a:t> </a:t>
            </a:r>
            <a:r>
              <a:rPr lang="en-US" dirty="0" err="1"/>
              <a:t>fq_codel</a:t>
            </a:r>
            <a:r>
              <a:rPr lang="en-US" dirty="0"/>
              <a:t> state UP group default </a:t>
            </a:r>
            <a:r>
              <a:rPr lang="en-US" dirty="0" err="1"/>
              <a:t>qlen</a:t>
            </a:r>
            <a:r>
              <a:rPr lang="en-US" dirty="0"/>
              <a:t> 1000</a:t>
            </a:r>
          </a:p>
          <a:p>
            <a:r>
              <a:rPr lang="en-US" dirty="0"/>
              <a:t>    link/ether 08:00:27:a2:f9:01 </a:t>
            </a:r>
            <a:r>
              <a:rPr lang="en-US" dirty="0" err="1"/>
              <a:t>brd</a:t>
            </a:r>
            <a:r>
              <a:rPr lang="en-US" dirty="0"/>
              <a:t> </a:t>
            </a:r>
            <a:r>
              <a:rPr lang="en-US" dirty="0" err="1"/>
              <a:t>ff:ff:ff:ff:ff:ff</a:t>
            </a:r>
            <a:endParaRPr lang="en-US" dirty="0"/>
          </a:p>
          <a:p>
            <a:r>
              <a:rPr lang="en-US" dirty="0"/>
              <a:t>    </a:t>
            </a:r>
            <a:r>
              <a:rPr lang="en-US" dirty="0" err="1"/>
              <a:t>inet</a:t>
            </a:r>
            <a:r>
              <a:rPr lang="en-US" dirty="0"/>
              <a:t> </a:t>
            </a:r>
            <a:r>
              <a:rPr lang="en-US" b="1" dirty="0">
                <a:highlight>
                  <a:srgbClr val="FFFF00"/>
                </a:highlight>
              </a:rPr>
              <a:t>192.168.1.33</a:t>
            </a:r>
            <a:r>
              <a:rPr lang="en-US" dirty="0"/>
              <a:t>/24 </a:t>
            </a:r>
            <a:r>
              <a:rPr lang="en-US" dirty="0" err="1"/>
              <a:t>brd</a:t>
            </a:r>
            <a:r>
              <a:rPr lang="en-US" dirty="0"/>
              <a:t> 192.168.1.255 scope global dynamic </a:t>
            </a:r>
            <a:r>
              <a:rPr lang="en-US" dirty="0" err="1"/>
              <a:t>noprefixroute</a:t>
            </a:r>
            <a:r>
              <a:rPr lang="en-US" dirty="0"/>
              <a:t> enp0s3</a:t>
            </a:r>
          </a:p>
        </p:txBody>
      </p:sp>
      <p:grpSp>
        <p:nvGrpSpPr>
          <p:cNvPr id="12" name="Group 11">
            <a:extLst>
              <a:ext uri="{FF2B5EF4-FFF2-40B4-BE49-F238E27FC236}">
                <a16:creationId xmlns:a16="http://schemas.microsoft.com/office/drawing/2014/main" id="{C7E7F538-814D-2F74-9308-980A60BEE9D9}"/>
              </a:ext>
            </a:extLst>
          </p:cNvPr>
          <p:cNvGrpSpPr/>
          <p:nvPr/>
        </p:nvGrpSpPr>
        <p:grpSpPr>
          <a:xfrm>
            <a:off x="212202" y="115028"/>
            <a:ext cx="5973994" cy="3209751"/>
            <a:chOff x="212202" y="115028"/>
            <a:chExt cx="5973994" cy="3209751"/>
          </a:xfrm>
        </p:grpSpPr>
        <p:pic>
          <p:nvPicPr>
            <p:cNvPr id="4" name="Picture 3">
              <a:extLst>
                <a:ext uri="{FF2B5EF4-FFF2-40B4-BE49-F238E27FC236}">
                  <a16:creationId xmlns:a16="http://schemas.microsoft.com/office/drawing/2014/main" id="{FC8E8AF2-C11A-0F11-FF1A-F1BAF4870D3E}"/>
                </a:ext>
              </a:extLst>
            </p:cNvPr>
            <p:cNvPicPr>
              <a:picLocks noChangeAspect="1"/>
            </p:cNvPicPr>
            <p:nvPr/>
          </p:nvPicPr>
          <p:blipFill>
            <a:blip r:embed="rId3"/>
            <a:stretch>
              <a:fillRect/>
            </a:stretch>
          </p:blipFill>
          <p:spPr>
            <a:xfrm>
              <a:off x="212202" y="132159"/>
              <a:ext cx="5973994" cy="3192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B0C543D-BE11-6560-23B2-F104D877880C}"/>
                </a:ext>
              </a:extLst>
            </p:cNvPr>
            <p:cNvSpPr txBox="1"/>
            <p:nvPr/>
          </p:nvSpPr>
          <p:spPr>
            <a:xfrm>
              <a:off x="2631233" y="115028"/>
              <a:ext cx="2099387" cy="369332"/>
            </a:xfrm>
            <a:prstGeom prst="rect">
              <a:avLst/>
            </a:prstGeom>
            <a:noFill/>
            <a:ln w="28575">
              <a:solidFill>
                <a:srgbClr val="FF0000"/>
              </a:solidFill>
            </a:ln>
          </p:spPr>
          <p:txBody>
            <a:bodyPr wrap="square" rtlCol="0">
              <a:spAutoFit/>
            </a:bodyPr>
            <a:lstStyle/>
            <a:p>
              <a:r>
                <a:rPr lang="en-US" dirty="0"/>
                <a:t>My Laptop browser</a:t>
              </a:r>
            </a:p>
          </p:txBody>
        </p:sp>
      </p:grpSp>
      <p:grpSp>
        <p:nvGrpSpPr>
          <p:cNvPr id="11" name="Group 10">
            <a:extLst>
              <a:ext uri="{FF2B5EF4-FFF2-40B4-BE49-F238E27FC236}">
                <a16:creationId xmlns:a16="http://schemas.microsoft.com/office/drawing/2014/main" id="{8B891AAB-4850-03F3-7036-7BFE18515D45}"/>
              </a:ext>
            </a:extLst>
          </p:cNvPr>
          <p:cNvGrpSpPr/>
          <p:nvPr/>
        </p:nvGrpSpPr>
        <p:grpSpPr>
          <a:xfrm>
            <a:off x="228107" y="2956470"/>
            <a:ext cx="5973994" cy="3631768"/>
            <a:chOff x="228107" y="2956470"/>
            <a:chExt cx="5973994" cy="3631768"/>
          </a:xfrm>
        </p:grpSpPr>
        <p:pic>
          <p:nvPicPr>
            <p:cNvPr id="7" name="Picture 6">
              <a:extLst>
                <a:ext uri="{FF2B5EF4-FFF2-40B4-BE49-F238E27FC236}">
                  <a16:creationId xmlns:a16="http://schemas.microsoft.com/office/drawing/2014/main" id="{548D781D-7336-54C1-C894-2CCF03A60A8E}"/>
                </a:ext>
              </a:extLst>
            </p:cNvPr>
            <p:cNvPicPr>
              <a:picLocks noChangeAspect="1"/>
            </p:cNvPicPr>
            <p:nvPr/>
          </p:nvPicPr>
          <p:blipFill>
            <a:blip r:embed="rId4"/>
            <a:stretch>
              <a:fillRect/>
            </a:stretch>
          </p:blipFill>
          <p:spPr>
            <a:xfrm>
              <a:off x="228107" y="2956470"/>
              <a:ext cx="5973994" cy="363176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0" name="TextBox 9">
              <a:extLst>
                <a:ext uri="{FF2B5EF4-FFF2-40B4-BE49-F238E27FC236}">
                  <a16:creationId xmlns:a16="http://schemas.microsoft.com/office/drawing/2014/main" id="{D257ADF3-F7BF-0339-3C4E-6DA1406DDC36}"/>
                </a:ext>
              </a:extLst>
            </p:cNvPr>
            <p:cNvSpPr txBox="1"/>
            <p:nvPr/>
          </p:nvSpPr>
          <p:spPr>
            <a:xfrm>
              <a:off x="2718319" y="2972578"/>
              <a:ext cx="2099387" cy="369332"/>
            </a:xfrm>
            <a:prstGeom prst="rect">
              <a:avLst/>
            </a:prstGeom>
            <a:noFill/>
            <a:ln w="28575">
              <a:solidFill>
                <a:srgbClr val="FF0000"/>
              </a:solidFill>
            </a:ln>
          </p:spPr>
          <p:txBody>
            <a:bodyPr wrap="square" rtlCol="0">
              <a:spAutoFit/>
            </a:bodyPr>
            <a:lstStyle/>
            <a:p>
              <a:r>
                <a:rPr lang="en-US" dirty="0"/>
                <a:t>My Laptop browser</a:t>
              </a:r>
            </a:p>
          </p:txBody>
        </p:sp>
      </p:grpSp>
    </p:spTree>
    <p:extLst>
      <p:ext uri="{BB962C8B-B14F-4D97-AF65-F5344CB8AC3E}">
        <p14:creationId xmlns:p14="http://schemas.microsoft.com/office/powerpoint/2010/main" val="7859878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iterate type="lt">
                                    <p:tmPct val="10000"/>
                                  </p:iterate>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childTnLst>
                          </p:cTn>
                        </p:par>
                        <p:par>
                          <p:cTn id="12" fill="hold">
                            <p:stCondLst>
                              <p:cond delay="1950"/>
                            </p:stCondLst>
                            <p:childTnLst>
                              <p:par>
                                <p:cTn id="13" presetID="1" presetClass="entr" presetSubtype="0" fill="hold"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grpSp>
        <p:nvGrpSpPr>
          <p:cNvPr id="5" name="Group 4">
            <a:extLst>
              <a:ext uri="{FF2B5EF4-FFF2-40B4-BE49-F238E27FC236}">
                <a16:creationId xmlns:a16="http://schemas.microsoft.com/office/drawing/2014/main" id="{C0E72D08-C0DF-A1AB-226C-A1CD0D518529}"/>
              </a:ext>
            </a:extLst>
          </p:cNvPr>
          <p:cNvGrpSpPr/>
          <p:nvPr/>
        </p:nvGrpSpPr>
        <p:grpSpPr>
          <a:xfrm>
            <a:off x="0" y="2746829"/>
            <a:ext cx="10673659" cy="3437422"/>
            <a:chOff x="6604" y="1015826"/>
            <a:chExt cx="10673659" cy="5472545"/>
          </a:xfrm>
        </p:grpSpPr>
        <p:grpSp>
          <p:nvGrpSpPr>
            <p:cNvPr id="6" name="Group 5">
              <a:extLst>
                <a:ext uri="{FF2B5EF4-FFF2-40B4-BE49-F238E27FC236}">
                  <a16:creationId xmlns:a16="http://schemas.microsoft.com/office/drawing/2014/main" id="{F2F22914-C4DB-0CA6-2FCA-7C4AD3E0D54C}"/>
                </a:ext>
              </a:extLst>
            </p:cNvPr>
            <p:cNvGrpSpPr/>
            <p:nvPr/>
          </p:nvGrpSpPr>
          <p:grpSpPr>
            <a:xfrm>
              <a:off x="6604" y="1015826"/>
              <a:ext cx="10673659" cy="5472545"/>
              <a:chOff x="859824" y="1014814"/>
              <a:chExt cx="5559197" cy="4225636"/>
            </a:xfrm>
            <a:noFill/>
          </p:grpSpPr>
          <p:sp>
            <p:nvSpPr>
              <p:cNvPr id="9" name="Rectangle 8">
                <a:extLst>
                  <a:ext uri="{FF2B5EF4-FFF2-40B4-BE49-F238E27FC236}">
                    <a16:creationId xmlns:a16="http://schemas.microsoft.com/office/drawing/2014/main" id="{93C8AB70-ED3F-4D34-694D-CE386206420A}"/>
                  </a:ext>
                </a:extLst>
              </p:cNvPr>
              <p:cNvSpPr/>
              <p:nvPr/>
            </p:nvSpPr>
            <p:spPr>
              <a:xfrm>
                <a:off x="1786751" y="1014814"/>
                <a:ext cx="4632270" cy="4225636"/>
              </a:xfrm>
              <a:prstGeom prst="rect">
                <a:avLst/>
              </a:prstGeom>
              <a:grpFill/>
              <a:ln w="57150">
                <a:solidFill>
                  <a:schemeClr val="accent1">
                    <a:lumMod val="5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E513A44-54C9-4207-E610-CCB5CE1B83AC}"/>
                  </a:ext>
                </a:extLst>
              </p:cNvPr>
              <p:cNvSpPr txBox="1"/>
              <p:nvPr/>
            </p:nvSpPr>
            <p:spPr>
              <a:xfrm>
                <a:off x="859824" y="1759561"/>
                <a:ext cx="941357" cy="356476"/>
              </a:xfrm>
              <a:prstGeom prst="rect">
                <a:avLst/>
              </a:prstGeom>
              <a:grpFill/>
              <a:ln w="57150">
                <a:noFill/>
              </a:ln>
            </p:spPr>
            <p:txBody>
              <a:bodyPr wrap="square" rtlCol="0">
                <a:spAutoFit/>
              </a:bodyPr>
              <a:lstStyle/>
              <a:p>
                <a:r>
                  <a:rPr lang="en-US" sz="2400" dirty="0"/>
                  <a:t>Deployment</a:t>
                </a:r>
              </a:p>
            </p:txBody>
          </p:sp>
        </p:grpSp>
        <p:pic>
          <p:nvPicPr>
            <p:cNvPr id="7" name="Picture 6">
              <a:extLst>
                <a:ext uri="{FF2B5EF4-FFF2-40B4-BE49-F238E27FC236}">
                  <a16:creationId xmlns:a16="http://schemas.microsoft.com/office/drawing/2014/main" id="{9BB6014C-4C38-88FA-9AE2-9F6483625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0" y="1079206"/>
              <a:ext cx="955825" cy="816921"/>
            </a:xfrm>
            <a:prstGeom prst="rect">
              <a:avLst/>
            </a:prstGeom>
          </p:spPr>
        </p:pic>
      </p:grpSp>
      <p:pic>
        <p:nvPicPr>
          <p:cNvPr id="11" name="Picture 10">
            <a:extLst>
              <a:ext uri="{FF2B5EF4-FFF2-40B4-BE49-F238E27FC236}">
                <a16:creationId xmlns:a16="http://schemas.microsoft.com/office/drawing/2014/main" id="{E7CD950B-AF7A-2040-40E6-97DC35765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079" y="3389944"/>
            <a:ext cx="1219200" cy="1181100"/>
          </a:xfrm>
          <a:prstGeom prst="rect">
            <a:avLst/>
          </a:prstGeom>
        </p:spPr>
      </p:pic>
      <p:pic>
        <p:nvPicPr>
          <p:cNvPr id="12" name="Picture 11">
            <a:extLst>
              <a:ext uri="{FF2B5EF4-FFF2-40B4-BE49-F238E27FC236}">
                <a16:creationId xmlns:a16="http://schemas.microsoft.com/office/drawing/2014/main" id="{4D29E292-37FC-8D06-26D0-ADC8DDDA4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365" y="3434996"/>
            <a:ext cx="1219200" cy="1181100"/>
          </a:xfrm>
          <a:prstGeom prst="rect">
            <a:avLst/>
          </a:prstGeom>
        </p:spPr>
      </p:pic>
      <p:pic>
        <p:nvPicPr>
          <p:cNvPr id="13" name="Picture 12">
            <a:extLst>
              <a:ext uri="{FF2B5EF4-FFF2-40B4-BE49-F238E27FC236}">
                <a16:creationId xmlns:a16="http://schemas.microsoft.com/office/drawing/2014/main" id="{E3AFCB39-48ED-3CFC-7297-89C1AF41F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882" y="3372278"/>
            <a:ext cx="1219200" cy="1181100"/>
          </a:xfrm>
          <a:prstGeom prst="rect">
            <a:avLst/>
          </a:prstGeom>
        </p:spPr>
      </p:pic>
      <p:grpSp>
        <p:nvGrpSpPr>
          <p:cNvPr id="14" name="Group 13">
            <a:extLst>
              <a:ext uri="{FF2B5EF4-FFF2-40B4-BE49-F238E27FC236}">
                <a16:creationId xmlns:a16="http://schemas.microsoft.com/office/drawing/2014/main" id="{3A549F9C-6545-46A5-D36B-BFCFD602A730}"/>
              </a:ext>
            </a:extLst>
          </p:cNvPr>
          <p:cNvGrpSpPr/>
          <p:nvPr/>
        </p:nvGrpSpPr>
        <p:grpSpPr>
          <a:xfrm>
            <a:off x="2219176" y="3051199"/>
            <a:ext cx="7980218" cy="2132296"/>
            <a:chOff x="2199006" y="1205948"/>
            <a:chExt cx="7980218" cy="2132296"/>
          </a:xfrm>
        </p:grpSpPr>
        <p:grpSp>
          <p:nvGrpSpPr>
            <p:cNvPr id="15" name="Group 14">
              <a:extLst>
                <a:ext uri="{FF2B5EF4-FFF2-40B4-BE49-F238E27FC236}">
                  <a16:creationId xmlns:a16="http://schemas.microsoft.com/office/drawing/2014/main" id="{627A5563-B090-69F1-2966-2158CD7FAA48}"/>
                </a:ext>
              </a:extLst>
            </p:cNvPr>
            <p:cNvGrpSpPr/>
            <p:nvPr/>
          </p:nvGrpSpPr>
          <p:grpSpPr>
            <a:xfrm>
              <a:off x="2199006" y="1205948"/>
              <a:ext cx="7980218" cy="2132296"/>
              <a:chOff x="2424546" y="1935231"/>
              <a:chExt cx="7980218" cy="2132296"/>
            </a:xfrm>
          </p:grpSpPr>
          <p:sp>
            <p:nvSpPr>
              <p:cNvPr id="17" name="Rectangle: Rounded Corners 16">
                <a:extLst>
                  <a:ext uri="{FF2B5EF4-FFF2-40B4-BE49-F238E27FC236}">
                    <a16:creationId xmlns:a16="http://schemas.microsoft.com/office/drawing/2014/main" id="{EE11AE02-F609-4E42-C381-8FB7D519784E}"/>
                  </a:ext>
                </a:extLst>
              </p:cNvPr>
              <p:cNvSpPr/>
              <p:nvPr/>
            </p:nvSpPr>
            <p:spPr>
              <a:xfrm>
                <a:off x="2424546" y="1935231"/>
                <a:ext cx="7980218" cy="213229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800" dirty="0"/>
              </a:p>
            </p:txBody>
          </p:sp>
          <p:pic>
            <p:nvPicPr>
              <p:cNvPr id="18" name="Picture 17">
                <a:extLst>
                  <a:ext uri="{FF2B5EF4-FFF2-40B4-BE49-F238E27FC236}">
                    <a16:creationId xmlns:a16="http://schemas.microsoft.com/office/drawing/2014/main" id="{843C0FF0-C7EE-11DE-0FC2-8978B2920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195" y="2019602"/>
                <a:ext cx="1440459" cy="1193399"/>
              </a:xfrm>
              <a:prstGeom prst="rect">
                <a:avLst/>
              </a:prstGeom>
            </p:spPr>
          </p:pic>
        </p:grpSp>
        <p:sp>
          <p:nvSpPr>
            <p:cNvPr id="16" name="TextBox 15">
              <a:extLst>
                <a:ext uri="{FF2B5EF4-FFF2-40B4-BE49-F238E27FC236}">
                  <a16:creationId xmlns:a16="http://schemas.microsoft.com/office/drawing/2014/main" id="{D87DBC22-4249-CA02-4C68-26F5C6F8BC30}"/>
                </a:ext>
              </a:extLst>
            </p:cNvPr>
            <p:cNvSpPr txBox="1"/>
            <p:nvPr/>
          </p:nvSpPr>
          <p:spPr>
            <a:xfrm>
              <a:off x="2538706" y="2701057"/>
              <a:ext cx="1677398" cy="369332"/>
            </a:xfrm>
            <a:prstGeom prst="rect">
              <a:avLst/>
            </a:prstGeom>
            <a:noFill/>
          </p:spPr>
          <p:txBody>
            <a:bodyPr wrap="square" rtlCol="0">
              <a:spAutoFit/>
            </a:bodyPr>
            <a:lstStyle/>
            <a:p>
              <a:r>
                <a:rPr lang="en-US" dirty="0"/>
                <a:t>ReplicaSet 1</a:t>
              </a:r>
            </a:p>
          </p:txBody>
        </p:sp>
      </p:grpSp>
      <p:sp>
        <p:nvSpPr>
          <p:cNvPr id="2" name="Flowchart: Summing Junction 1">
            <a:extLst>
              <a:ext uri="{FF2B5EF4-FFF2-40B4-BE49-F238E27FC236}">
                <a16:creationId xmlns:a16="http://schemas.microsoft.com/office/drawing/2014/main" id="{F050E0CF-701F-7AAF-FC0C-5B6FCA3B9759}"/>
              </a:ext>
            </a:extLst>
          </p:cNvPr>
          <p:cNvSpPr/>
          <p:nvPr/>
        </p:nvSpPr>
        <p:spPr>
          <a:xfrm>
            <a:off x="5617080" y="827345"/>
            <a:ext cx="2968120" cy="138938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Service-Object</a:t>
            </a:r>
          </a:p>
          <a:p>
            <a:pPr algn="ctr"/>
            <a:r>
              <a:rPr lang="en-US" b="1" dirty="0"/>
              <a:t>Web-</a:t>
            </a:r>
            <a:r>
              <a:rPr lang="en-US" b="1" dirty="0" err="1"/>
              <a:t>serivce</a:t>
            </a:r>
            <a:endParaRPr lang="en-US" b="1" dirty="0"/>
          </a:p>
        </p:txBody>
      </p:sp>
      <p:sp>
        <p:nvSpPr>
          <p:cNvPr id="19" name="Rectangle 18">
            <a:extLst>
              <a:ext uri="{FF2B5EF4-FFF2-40B4-BE49-F238E27FC236}">
                <a16:creationId xmlns:a16="http://schemas.microsoft.com/office/drawing/2014/main" id="{916EAF23-3ABB-7DCB-41D0-87D78649A5B2}"/>
              </a:ext>
            </a:extLst>
          </p:cNvPr>
          <p:cNvSpPr/>
          <p:nvPr/>
        </p:nvSpPr>
        <p:spPr>
          <a:xfrm>
            <a:off x="5617079" y="482713"/>
            <a:ext cx="3057022"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Virtual IP</a:t>
            </a:r>
          </a:p>
        </p:txBody>
      </p:sp>
      <p:cxnSp>
        <p:nvCxnSpPr>
          <p:cNvPr id="22" name="Straight Arrow Connector 21">
            <a:extLst>
              <a:ext uri="{FF2B5EF4-FFF2-40B4-BE49-F238E27FC236}">
                <a16:creationId xmlns:a16="http://schemas.microsoft.com/office/drawing/2014/main" id="{A223FFB5-6CD6-7C73-D1D0-59E27EC10033}"/>
              </a:ext>
            </a:extLst>
          </p:cNvPr>
          <p:cNvCxnSpPr/>
          <p:nvPr/>
        </p:nvCxnSpPr>
        <p:spPr>
          <a:xfrm flipH="1">
            <a:off x="6355080" y="2073080"/>
            <a:ext cx="481199" cy="1279577"/>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428B5DA4-385A-EF23-8634-A216D678CC9D}"/>
              </a:ext>
            </a:extLst>
          </p:cNvPr>
          <p:cNvCxnSpPr>
            <a:cxnSpLocks/>
            <a:endCxn id="12" idx="0"/>
          </p:cNvCxnSpPr>
          <p:nvPr/>
        </p:nvCxnSpPr>
        <p:spPr>
          <a:xfrm>
            <a:off x="7555563" y="2146850"/>
            <a:ext cx="116402" cy="1288146"/>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0764D79-0CAB-9BBA-512B-F84A5D7F23CA}"/>
              </a:ext>
            </a:extLst>
          </p:cNvPr>
          <p:cNvCxnSpPr>
            <a:cxnSpLocks/>
            <a:endCxn id="13" idx="0"/>
          </p:cNvCxnSpPr>
          <p:nvPr/>
        </p:nvCxnSpPr>
        <p:spPr>
          <a:xfrm>
            <a:off x="8281565" y="1860639"/>
            <a:ext cx="811917" cy="1511639"/>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3218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0.25065 -0.02893 L -0.25065 -0.0287 L -0.19427 -0.02638 C -0.16784 -0.02523 -0.15612 -0.02731 -0.13269 -0.02106 C -0.12331 -0.01851 -0.11394 -0.01458 -0.10443 -0.0118 C -0.05196 0.00348 -0.10951 -0.01435 -0.06667 -0.00393 C -0.0612 -0.00254 -0.05573 -0.00023 -0.05026 0.00139 C -0.04701 0.00232 -0.03555 0.00463 -0.03099 0.00533 C -0.02709 0.00579 -0.02305 0.00672 -0.01914 0.00672 C -0.01367 0.00672 -0.00821 0.00579 -0.00274 0.00533 " pathEditMode="relative" rAng="0" ptsTypes="AAAAAAAAAA">
                                      <p:cBhvr>
                                        <p:cTn id="24" dur="2000" fill="hold"/>
                                        <p:tgtEl>
                                          <p:spTgt spid="11"/>
                                        </p:tgtEl>
                                        <p:attrNameLst>
                                          <p:attrName>ppt_x</p:attrName>
                                          <p:attrName>ppt_y</p:attrName>
                                        </p:attrNameLst>
                                      </p:cBhvr>
                                      <p:rCtr x="12396" y="1782"/>
                                    </p:animMotion>
                                  </p:childTnLst>
                                </p:cTn>
                              </p:par>
                              <p:par>
                                <p:cTn id="25" presetID="0" presetClass="path" presetSubtype="0" accel="50000" decel="50000" fill="hold" nodeType="withEffect">
                                  <p:stCondLst>
                                    <p:cond delay="0"/>
                                  </p:stCondLst>
                                  <p:childTnLst>
                                    <p:animMotion origin="layout" path="M -0.37136 -0.03287 L -0.37136 -0.03264 C -0.36888 -0.03449 -0.36654 -0.03704 -0.36394 -0.03797 C -0.35065 -0.04329 -0.33933 -0.03959 -0.32539 -0.03797 L -0.29792 -0.04074 L -0.21328 -0.04723 C -0.20144 -0.04954 -0.18946 -0.05116 -0.17761 -0.05394 C -0.16524 -0.05672 -0.153 -0.06343 -0.1405 -0.06435 C -0.1168 -0.06644 -0.09297 -0.06366 -0.06927 -0.0632 C -0.06381 -0.06181 -0.05808 -0.06273 -0.053 -0.05926 C -0.04844 -0.05602 -0.04401 -0.05348 -0.03959 -0.05 C -0.03724 -0.04815 -0.03516 -0.04537 -0.03295 -0.04329 C -0.03151 -0.04213 -0.02982 -0.0419 -0.02839 -0.04074 C -0.0267 -0.03912 -0.025 -0.03704 -0.02331 -0.03542 C -0.02136 -0.03357 -0.01927 -0.03172 -0.01732 -0.0301 C -0.01485 -0.02824 -0.01211 -0.02755 -0.0099 -0.02477 C -0.00912 -0.02408 -0.00834 -0.02338 -0.00769 -0.02223 C -0.00065 -0.01111 -0.00495 -0.01528 -0.00091 -0.01158 " pathEditMode="relative" rAng="0" ptsTypes="AAAAAAAAAAAAAAAAAA">
                                      <p:cBhvr>
                                        <p:cTn id="26" dur="2000" fill="hold"/>
                                        <p:tgtEl>
                                          <p:spTgt spid="12"/>
                                        </p:tgtEl>
                                        <p:attrNameLst>
                                          <p:attrName>ppt_x</p:attrName>
                                          <p:attrName>ppt_y</p:attrName>
                                        </p:attrNameLst>
                                      </p:cBhvr>
                                      <p:rCtr x="18516" y="-556"/>
                                    </p:animMotion>
                                  </p:childTnLst>
                                </p:cTn>
                              </p:par>
                              <p:par>
                                <p:cTn id="27" presetID="0" presetClass="path" presetSubtype="0" accel="50000" decel="50000" fill="hold" nodeType="withEffect">
                                  <p:stCondLst>
                                    <p:cond delay="0"/>
                                  </p:stCondLst>
                                  <p:childTnLst>
                                    <p:animMotion origin="layout" path="M -0.49023 -0.02246 L -0.49023 -0.02222 L -0.41159 -0.0331 C -0.28268 -0.05417 -0.40273 -0.04051 -0.29049 -0.05139 L -0.16132 -0.05023 C -0.15364 -0.04977 -0.14596 -0.04653 -0.13828 -0.04491 C -0.13112 -0.04352 -0.12395 -0.04236 -0.11679 -0.04097 C -0.1095 -0.03797 -0.09882 -0.03287 -0.09075 -0.03172 C -0.08554 -0.03079 -0.08034 -0.03079 -0.07526 -0.03033 L -0.06549 -0.02639 C -0.06185 -0.025 -0.05807 -0.02408 -0.05442 -0.02246 C -0.05234 -0.02153 -0.05052 -0.01945 -0.04843 -0.01852 C -0.047 -0.01783 -0.04544 -0.01759 -0.04401 -0.01713 C -0.04297 -0.0169 -0.04205 -0.01621 -0.04101 -0.01597 C -0.03958 -0.01528 -0.03802 -0.01528 -0.03659 -0.01459 C -0.03502 -0.01389 -0.03372 -0.0125 -0.03216 -0.01181 L -0.02838 -0.01065 C -0.02617 -0.00972 -0.02395 -0.00857 -0.02174 -0.00787 C -0.01849 -0.00718 -0.01523 -0.00718 -0.01211 -0.00672 C -0.00312 -0.00347 -0.00716 -0.00463 -0.00013 -0.00255 " pathEditMode="relative" rAng="0" ptsTypes="AAAAAAAAAAAAAAAAAAAA">
                                      <p:cBhvr>
                                        <p:cTn id="28" dur="2000" fill="hold"/>
                                        <p:tgtEl>
                                          <p:spTgt spid="13"/>
                                        </p:tgtEl>
                                        <p:attrNameLst>
                                          <p:attrName>ppt_x</p:attrName>
                                          <p:attrName>ppt_y</p:attrName>
                                        </p:attrNameLst>
                                      </p:cBhvr>
                                      <p:rCtr x="24505" y="-463"/>
                                    </p:animMotion>
                                  </p:childTnLst>
                                </p:cTn>
                              </p:par>
                            </p:childTnLst>
                          </p:cTn>
                        </p:par>
                        <p:par>
                          <p:cTn id="29" fill="hold">
                            <p:stCondLst>
                              <p:cond delay="3500"/>
                            </p:stCondLst>
                            <p:childTnLst>
                              <p:par>
                                <p:cTn id="30" presetID="47"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childTnLst>
                          </p:cTn>
                        </p:par>
                        <p:par>
                          <p:cTn id="39" fill="hold">
                            <p:stCondLst>
                              <p:cond delay="5000"/>
                            </p:stCondLst>
                            <p:childTnLst>
                              <p:par>
                                <p:cTn id="40" presetID="22" presetClass="entr" presetSubtype="1"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up)">
                                      <p:cBhvr>
                                        <p:cTn id="42" dur="500"/>
                                        <p:tgtEl>
                                          <p:spTgt spid="23"/>
                                        </p:tgtEl>
                                      </p:cBhvr>
                                    </p:animEffect>
                                  </p:childTnLst>
                                </p:cTn>
                              </p:par>
                            </p:childTnLst>
                          </p:cTn>
                        </p:par>
                        <p:par>
                          <p:cTn id="43" fill="hold">
                            <p:stCondLst>
                              <p:cond delay="5500"/>
                            </p:stCondLst>
                            <p:childTnLst>
                              <p:par>
                                <p:cTn id="44" presetID="22" presetClass="entr" presetSubtype="1"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1000" fill="hold"/>
                                        <p:tgtEl>
                                          <p:spTgt spid="19"/>
                                        </p:tgtEl>
                                        <p:attrNameLst>
                                          <p:attrName>ppt_w</p:attrName>
                                        </p:attrNameLst>
                                      </p:cBhvr>
                                      <p:tavLst>
                                        <p:tav tm="0">
                                          <p:val>
                                            <p:fltVal val="0"/>
                                          </p:val>
                                        </p:tav>
                                        <p:tav tm="100000">
                                          <p:val>
                                            <p:strVal val="#ppt_w"/>
                                          </p:val>
                                        </p:tav>
                                      </p:tavLst>
                                    </p:anim>
                                    <p:anim calcmode="lin" valueType="num">
                                      <p:cBhvr>
                                        <p:cTn id="52" dur="1000" fill="hold"/>
                                        <p:tgtEl>
                                          <p:spTgt spid="19"/>
                                        </p:tgtEl>
                                        <p:attrNameLst>
                                          <p:attrName>ppt_h</p:attrName>
                                        </p:attrNameLst>
                                      </p:cBhvr>
                                      <p:tavLst>
                                        <p:tav tm="0">
                                          <p:val>
                                            <p:fltVal val="0"/>
                                          </p:val>
                                        </p:tav>
                                        <p:tav tm="100000">
                                          <p:val>
                                            <p:strVal val="#ppt_h"/>
                                          </p:val>
                                        </p:tav>
                                      </p:tavLst>
                                    </p:anim>
                                    <p:anim calcmode="lin" valueType="num">
                                      <p:cBhvr>
                                        <p:cTn id="53" dur="1000" fill="hold"/>
                                        <p:tgtEl>
                                          <p:spTgt spid="19"/>
                                        </p:tgtEl>
                                        <p:attrNameLst>
                                          <p:attrName>style.rotation</p:attrName>
                                        </p:attrNameLst>
                                      </p:cBhvr>
                                      <p:tavLst>
                                        <p:tav tm="0">
                                          <p:val>
                                            <p:fltVal val="90"/>
                                          </p:val>
                                        </p:tav>
                                        <p:tav tm="100000">
                                          <p:val>
                                            <p:fltVal val="0"/>
                                          </p:val>
                                        </p:tav>
                                      </p:tavLst>
                                    </p:anim>
                                    <p:animEffect transition="in" filter="fade">
                                      <p:cBhvr>
                                        <p:cTn id="54" dur="1000"/>
                                        <p:tgtEl>
                                          <p:spTgt spid="19"/>
                                        </p:tgtEl>
                                      </p:cBhvr>
                                    </p:animEffect>
                                  </p:childTnLst>
                                </p:cTn>
                              </p:par>
                            </p:childTnLst>
                          </p:cTn>
                        </p:par>
                        <p:par>
                          <p:cTn id="55" fill="hold">
                            <p:stCondLst>
                              <p:cond delay="1000"/>
                            </p:stCondLst>
                            <p:childTnLst>
                              <p:par>
                                <p:cTn id="56" presetID="2" presetClass="exit" presetSubtype="4" fill="hold" nodeType="afterEffect">
                                  <p:stCondLst>
                                    <p:cond delay="0"/>
                                  </p:stCondLst>
                                  <p:childTnLst>
                                    <p:anim calcmode="lin" valueType="num">
                                      <p:cBhvr additive="base">
                                        <p:cTn id="57" dur="500"/>
                                        <p:tgtEl>
                                          <p:spTgt spid="11"/>
                                        </p:tgtEl>
                                        <p:attrNameLst>
                                          <p:attrName>ppt_x</p:attrName>
                                        </p:attrNameLst>
                                      </p:cBhvr>
                                      <p:tavLst>
                                        <p:tav tm="0">
                                          <p:val>
                                            <p:strVal val="ppt_x"/>
                                          </p:val>
                                        </p:tav>
                                        <p:tav tm="100000">
                                          <p:val>
                                            <p:strVal val="ppt_x"/>
                                          </p:val>
                                        </p:tav>
                                      </p:tavLst>
                                    </p:anim>
                                    <p:anim calcmode="lin" valueType="num">
                                      <p:cBhvr additive="base">
                                        <p:cTn id="58" dur="500"/>
                                        <p:tgtEl>
                                          <p:spTgt spid="11"/>
                                        </p:tgtEl>
                                        <p:attrNameLst>
                                          <p:attrName>ppt_y</p:attrName>
                                        </p:attrNameLst>
                                      </p:cBhvr>
                                      <p:tavLst>
                                        <p:tav tm="0">
                                          <p:val>
                                            <p:strVal val="ppt_y"/>
                                          </p:val>
                                        </p:tav>
                                        <p:tav tm="100000">
                                          <p:val>
                                            <p:strVal val="1+ppt_h/2"/>
                                          </p:val>
                                        </p:tav>
                                      </p:tavLst>
                                    </p:anim>
                                    <p:set>
                                      <p:cBhvr>
                                        <p:cTn id="59" dur="1" fill="hold">
                                          <p:stCondLst>
                                            <p:cond delay="499"/>
                                          </p:stCondLst>
                                        </p:cTn>
                                        <p:tgtEl>
                                          <p:spTgt spid="11"/>
                                        </p:tgtEl>
                                        <p:attrNameLst>
                                          <p:attrName>style.visibility</p:attrName>
                                        </p:attrNameLst>
                                      </p:cBhvr>
                                      <p:to>
                                        <p:strVal val="hidden"/>
                                      </p:to>
                                    </p:set>
                                  </p:childTnLst>
                                </p:cTn>
                              </p:par>
                            </p:childTnLst>
                          </p:cTn>
                        </p:par>
                        <p:par>
                          <p:cTn id="60" fill="hold">
                            <p:stCondLst>
                              <p:cond delay="1500"/>
                            </p:stCondLst>
                            <p:childTnLst>
                              <p:par>
                                <p:cTn id="61" presetID="47" presetClass="entr" presetSubtype="0"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2" presetClass="exit" presetSubtype="4" fill="hold" nodeType="afterEffect">
                                  <p:stCondLst>
                                    <p:cond delay="0"/>
                                  </p:stCondLst>
                                  <p:childTnLst>
                                    <p:anim calcmode="lin" valueType="num">
                                      <p:cBhvr additive="base">
                                        <p:cTn id="68" dur="500"/>
                                        <p:tgtEl>
                                          <p:spTgt spid="12"/>
                                        </p:tgtEl>
                                        <p:attrNameLst>
                                          <p:attrName>ppt_x</p:attrName>
                                        </p:attrNameLst>
                                      </p:cBhvr>
                                      <p:tavLst>
                                        <p:tav tm="0">
                                          <p:val>
                                            <p:strVal val="ppt_x"/>
                                          </p:val>
                                        </p:tav>
                                        <p:tav tm="100000">
                                          <p:val>
                                            <p:strVal val="ppt_x"/>
                                          </p:val>
                                        </p:tav>
                                      </p:tavLst>
                                    </p:anim>
                                    <p:anim calcmode="lin" valueType="num">
                                      <p:cBhvr additive="base">
                                        <p:cTn id="69" dur="500"/>
                                        <p:tgtEl>
                                          <p:spTgt spid="12"/>
                                        </p:tgtEl>
                                        <p:attrNameLst>
                                          <p:attrName>ppt_y</p:attrName>
                                        </p:attrNameLst>
                                      </p:cBhvr>
                                      <p:tavLst>
                                        <p:tav tm="0">
                                          <p:val>
                                            <p:strVal val="ppt_y"/>
                                          </p:val>
                                        </p:tav>
                                        <p:tav tm="100000">
                                          <p:val>
                                            <p:strVal val="1+ppt_h/2"/>
                                          </p:val>
                                        </p:tav>
                                      </p:tavLst>
                                    </p:anim>
                                    <p:set>
                                      <p:cBhvr>
                                        <p:cTn id="70" dur="1" fill="hold">
                                          <p:stCondLst>
                                            <p:cond delay="499"/>
                                          </p:stCondLst>
                                        </p:cTn>
                                        <p:tgtEl>
                                          <p:spTgt spid="12"/>
                                        </p:tgtEl>
                                        <p:attrNameLst>
                                          <p:attrName>style.visibility</p:attrName>
                                        </p:attrNameLst>
                                      </p:cBhvr>
                                      <p:to>
                                        <p:strVal val="hidden"/>
                                      </p:to>
                                    </p:set>
                                  </p:childTnLst>
                                </p:cTn>
                              </p:par>
                            </p:childTnLst>
                          </p:cTn>
                        </p:par>
                        <p:par>
                          <p:cTn id="71" fill="hold">
                            <p:stCondLst>
                              <p:cond delay="3000"/>
                            </p:stCondLst>
                            <p:childTnLst>
                              <p:par>
                                <p:cTn id="72" presetID="47" presetClass="entr" presetSubtype="0" fill="hold"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1000"/>
                                        <p:tgtEl>
                                          <p:spTgt spid="12"/>
                                        </p:tgtEl>
                                      </p:cBhvr>
                                    </p:animEffect>
                                    <p:anim calcmode="lin" valueType="num">
                                      <p:cBhvr>
                                        <p:cTn id="75" dur="1000" fill="hold"/>
                                        <p:tgtEl>
                                          <p:spTgt spid="12"/>
                                        </p:tgtEl>
                                        <p:attrNameLst>
                                          <p:attrName>ppt_x</p:attrName>
                                        </p:attrNameLst>
                                      </p:cBhvr>
                                      <p:tavLst>
                                        <p:tav tm="0">
                                          <p:val>
                                            <p:strVal val="#ppt_x"/>
                                          </p:val>
                                        </p:tav>
                                        <p:tav tm="100000">
                                          <p:val>
                                            <p:strVal val="#ppt_x"/>
                                          </p:val>
                                        </p:tav>
                                      </p:tavLst>
                                    </p:anim>
                                    <p:anim calcmode="lin" valueType="num">
                                      <p:cBhvr>
                                        <p:cTn id="7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02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000" dirty="0">
                  <a:solidFill>
                    <a:schemeClr val="accent3"/>
                  </a:solidFill>
                </a:rPr>
                <a:t> </a:t>
              </a:r>
              <a:r>
                <a:rPr lang="en-US" sz="5400" dirty="0"/>
                <a:t>What is service?</a:t>
              </a:r>
              <a:endParaRPr lang="en-US" sz="5400" dirty="0">
                <a:solidFill>
                  <a:schemeClr val="accent3"/>
                </a:solidFill>
              </a:endParaRPr>
            </a:p>
          </p:txBody>
        </p:sp>
      </p:grpSp>
    </p:spTree>
    <p:extLst>
      <p:ext uri="{BB962C8B-B14F-4D97-AF65-F5344CB8AC3E}">
        <p14:creationId xmlns:p14="http://schemas.microsoft.com/office/powerpoint/2010/main" val="456762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341E07DF-F58C-E27F-1DB4-45AD8B854F6E}"/>
              </a:ext>
            </a:extLst>
          </p:cNvPr>
          <p:cNvSpPr txBox="1"/>
          <p:nvPr/>
        </p:nvSpPr>
        <p:spPr>
          <a:xfrm>
            <a:off x="3830217" y="673750"/>
            <a:ext cx="2188028" cy="769441"/>
          </a:xfrm>
          <a:prstGeom prst="rect">
            <a:avLst/>
          </a:prstGeom>
          <a:solidFill>
            <a:srgbClr val="7030A0"/>
          </a:solidFill>
          <a:ln w="57150">
            <a:solidFill>
              <a:schemeClr val="bg1"/>
            </a:solidFill>
          </a:ln>
          <a:scene3d>
            <a:camera prst="perspectiveLeft"/>
            <a:lightRig rig="threePt" dir="t"/>
          </a:scene3d>
        </p:spPr>
        <p:txBody>
          <a:bodyPr wrap="square">
            <a:spAutoFit/>
          </a:bodyPr>
          <a:lstStyle/>
          <a:p>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Service</a:t>
            </a:r>
            <a:endParaRPr lang="en-US" sz="4400" dirty="0"/>
          </a:p>
        </p:txBody>
      </p:sp>
      <p:sp>
        <p:nvSpPr>
          <p:cNvPr id="4" name="TextBox 3">
            <a:extLst>
              <a:ext uri="{FF2B5EF4-FFF2-40B4-BE49-F238E27FC236}">
                <a16:creationId xmlns:a16="http://schemas.microsoft.com/office/drawing/2014/main" id="{630FEB66-8164-BDD0-BE97-785E10AE5C98}"/>
              </a:ext>
            </a:extLst>
          </p:cNvPr>
          <p:cNvSpPr txBox="1"/>
          <p:nvPr/>
        </p:nvSpPr>
        <p:spPr>
          <a:xfrm>
            <a:off x="74645" y="1679511"/>
            <a:ext cx="11887200" cy="2677656"/>
          </a:xfrm>
          <a:prstGeom prst="rect">
            <a:avLst/>
          </a:prstGeom>
          <a:noFill/>
        </p:spPr>
        <p:txBody>
          <a:bodyPr wrap="square" rtlCol="0">
            <a:spAutoFit/>
          </a:bodyPr>
          <a:lstStyle/>
          <a:p>
            <a:r>
              <a:rPr lang="en-US" sz="2400" dirty="0"/>
              <a:t>A Service is a method for exposing a network application that is running as Pod in your cluster. </a:t>
            </a:r>
          </a:p>
          <a:p>
            <a:r>
              <a:rPr lang="en-US" sz="2400" dirty="0"/>
              <a:t>Whether they are 1 or more than one pods.</a:t>
            </a:r>
          </a:p>
          <a:p>
            <a:endParaRPr lang="en-US" sz="2400" dirty="0"/>
          </a:p>
          <a:p>
            <a:r>
              <a:rPr lang="en-US" sz="2400" dirty="0"/>
              <a:t>Service object defines a logical set of endpoints (usually these endpoints are Pods) along with a policy about how to make those pods accessible.</a:t>
            </a:r>
          </a:p>
          <a:p>
            <a:endParaRPr lang="en-US" sz="2400" dirty="0"/>
          </a:p>
          <a:p>
            <a:r>
              <a:rPr lang="en-US" sz="2400" dirty="0"/>
              <a:t>We need to access the Service Object only. </a:t>
            </a:r>
          </a:p>
        </p:txBody>
      </p:sp>
    </p:spTree>
    <p:extLst>
      <p:ext uri="{BB962C8B-B14F-4D97-AF65-F5344CB8AC3E}">
        <p14:creationId xmlns:p14="http://schemas.microsoft.com/office/powerpoint/2010/main" val="149877801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4400"/>
                            </p:stCondLst>
                            <p:childTnLst>
                              <p:par>
                                <p:cTn id="9" presetID="22" presetClass="entr" presetSubtype="8" fill="hold" nodeType="afterEffect">
                                  <p:stCondLst>
                                    <p:cond delay="0"/>
                                  </p:stCondLst>
                                  <p:iterate type="lt">
                                    <p:tmPct val="10000"/>
                                  </p:iterate>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iterate type="lt">
                                    <p:tmPct val="10000"/>
                                  </p:iterate>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left)">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iterate type="lt">
                                    <p:tmPct val="10000"/>
                                  </p:iterate>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Type of services?</a:t>
              </a:r>
              <a:endParaRPr lang="en-US" sz="5400" dirty="0">
                <a:solidFill>
                  <a:schemeClr val="accent3"/>
                </a:solidFill>
              </a:endParaRPr>
            </a:p>
          </p:txBody>
        </p:sp>
      </p:grpSp>
    </p:spTree>
    <p:extLst>
      <p:ext uri="{BB962C8B-B14F-4D97-AF65-F5344CB8AC3E}">
        <p14:creationId xmlns:p14="http://schemas.microsoft.com/office/powerpoint/2010/main" val="988665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E62511D2-8DF5-EFEB-7BD0-ADA7E7B26375}"/>
              </a:ext>
            </a:extLst>
          </p:cNvPr>
          <p:cNvSpPr txBox="1"/>
          <p:nvPr/>
        </p:nvSpPr>
        <p:spPr>
          <a:xfrm>
            <a:off x="332509" y="451262"/>
            <a:ext cx="11471564" cy="3539430"/>
          </a:xfrm>
          <a:prstGeom prst="rect">
            <a:avLst/>
          </a:prstGeom>
          <a:noFill/>
        </p:spPr>
        <p:txBody>
          <a:bodyPr wrap="square" rtlCol="0">
            <a:spAutoFit/>
          </a:bodyPr>
          <a:lstStyle/>
          <a:p>
            <a:r>
              <a:rPr lang="en-US" sz="2800" dirty="0"/>
              <a:t>                     Exposes a service which is only accessible from within the cluster.</a:t>
            </a:r>
          </a:p>
          <a:p>
            <a:endParaRPr lang="en-US" sz="2800" dirty="0"/>
          </a:p>
          <a:p>
            <a:r>
              <a:rPr lang="en-US" sz="2800" dirty="0"/>
              <a:t>                        Exposes a service via a static port on each node’s IP.</a:t>
            </a:r>
          </a:p>
          <a:p>
            <a:endParaRPr lang="en-US" sz="2800" dirty="0"/>
          </a:p>
          <a:p>
            <a:r>
              <a:rPr lang="en-US" sz="2800" dirty="0"/>
              <a:t>                             Exposes the service via the cloud provider’s load balancer.</a:t>
            </a:r>
          </a:p>
          <a:p>
            <a:endParaRPr lang="en-US" sz="2800" dirty="0"/>
          </a:p>
          <a:p>
            <a:r>
              <a:rPr lang="en-US" sz="2800" dirty="0"/>
              <a:t>                              Maps a service to a predefined </a:t>
            </a:r>
            <a:r>
              <a:rPr lang="en-US" sz="2800" dirty="0" err="1"/>
              <a:t>externalName</a:t>
            </a:r>
            <a:r>
              <a:rPr lang="en-US" sz="2800" dirty="0"/>
              <a:t> field by returning a value for the CNAME record.</a:t>
            </a:r>
          </a:p>
        </p:txBody>
      </p:sp>
      <p:sp>
        <p:nvSpPr>
          <p:cNvPr id="4" name="Rectangle 3">
            <a:extLst>
              <a:ext uri="{FF2B5EF4-FFF2-40B4-BE49-F238E27FC236}">
                <a16:creationId xmlns:a16="http://schemas.microsoft.com/office/drawing/2014/main" id="{EE5F1582-1D95-205E-8E5E-1DEB115E7F7A}"/>
              </a:ext>
            </a:extLst>
          </p:cNvPr>
          <p:cNvSpPr/>
          <p:nvPr/>
        </p:nvSpPr>
        <p:spPr>
          <a:xfrm>
            <a:off x="387927" y="451262"/>
            <a:ext cx="154379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ClusterIP</a:t>
            </a:r>
            <a:endParaRPr lang="en-US" sz="2800" dirty="0"/>
          </a:p>
        </p:txBody>
      </p:sp>
      <p:sp>
        <p:nvSpPr>
          <p:cNvPr id="5" name="Rectangle 4">
            <a:extLst>
              <a:ext uri="{FF2B5EF4-FFF2-40B4-BE49-F238E27FC236}">
                <a16:creationId xmlns:a16="http://schemas.microsoft.com/office/drawing/2014/main" id="{A7A6AB03-C432-BE9F-597D-8D519FDC102A}"/>
              </a:ext>
            </a:extLst>
          </p:cNvPr>
          <p:cNvSpPr/>
          <p:nvPr/>
        </p:nvSpPr>
        <p:spPr>
          <a:xfrm>
            <a:off x="369122" y="1304064"/>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6" name="Rectangle 5">
            <a:extLst>
              <a:ext uri="{FF2B5EF4-FFF2-40B4-BE49-F238E27FC236}">
                <a16:creationId xmlns:a16="http://schemas.microsoft.com/office/drawing/2014/main" id="{823E5EE9-17BF-6183-ECC5-B4DB11EA9EA4}"/>
              </a:ext>
            </a:extLst>
          </p:cNvPr>
          <p:cNvSpPr/>
          <p:nvPr/>
        </p:nvSpPr>
        <p:spPr>
          <a:xfrm>
            <a:off x="365164" y="2140235"/>
            <a:ext cx="218110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LoadBalancer</a:t>
            </a:r>
          </a:p>
        </p:txBody>
      </p:sp>
      <p:sp>
        <p:nvSpPr>
          <p:cNvPr id="7" name="Rectangle 6">
            <a:extLst>
              <a:ext uri="{FF2B5EF4-FFF2-40B4-BE49-F238E27FC236}">
                <a16:creationId xmlns:a16="http://schemas.microsoft.com/office/drawing/2014/main" id="{B94365DC-13F3-9880-3527-0CCC9D074CE1}"/>
              </a:ext>
            </a:extLst>
          </p:cNvPr>
          <p:cNvSpPr/>
          <p:nvPr/>
        </p:nvSpPr>
        <p:spPr>
          <a:xfrm>
            <a:off x="357248" y="2976406"/>
            <a:ext cx="2325585"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ExternalName</a:t>
            </a:r>
            <a:endParaRPr lang="en-US" sz="2800" dirty="0"/>
          </a:p>
        </p:txBody>
      </p:sp>
    </p:spTree>
    <p:extLst>
      <p:ext uri="{BB962C8B-B14F-4D97-AF65-F5344CB8AC3E}">
        <p14:creationId xmlns:p14="http://schemas.microsoft.com/office/powerpoint/2010/main" val="1009236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iterate type="lt">
                                    <p:tmPct val="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mph" presetSubtype="0" fill="hold" grpId="1" nodeType="afterEffect">
                                  <p:stCondLst>
                                    <p:cond delay="0"/>
                                  </p:stCondLst>
                                  <p:iterate type="lt">
                                    <p:tmPct val="4000"/>
                                  </p:iterate>
                                  <p:childTnLst>
                                    <p:set>
                                      <p:cBhvr override="childStyle">
                                        <p:cTn id="12" dur="500" fill="hold"/>
                                        <p:tgtEl>
                                          <p:spTgt spid="4"/>
                                        </p:tgtEl>
                                        <p:attrNameLst>
                                          <p:attrName>style.textDecorationUnderline</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iterate type="lt">
                                    <p:tmPct val="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8" presetClass="emph" presetSubtype="0" fill="hold" grpId="1" nodeType="afterEffect">
                                  <p:stCondLst>
                                    <p:cond delay="0"/>
                                  </p:stCondLst>
                                  <p:iterate type="lt">
                                    <p:tmPct val="4000"/>
                                  </p:iterate>
                                  <p:childTnLst>
                                    <p:set>
                                      <p:cBhvr override="childStyle">
                                        <p:cTn id="22" dur="500" fill="hold"/>
                                        <p:tgtEl>
                                          <p:spTgt spid="5"/>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iterate type="lt">
                                    <p:tmPct val="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8" presetClass="emph" presetSubtype="0" fill="hold" grpId="1" nodeType="afterEffect">
                                  <p:stCondLst>
                                    <p:cond delay="0"/>
                                  </p:stCondLst>
                                  <p:iterate type="lt">
                                    <p:tmPct val="4000"/>
                                  </p:iterate>
                                  <p:childTnLst>
                                    <p:set>
                                      <p:cBhvr override="childStyle">
                                        <p:cTn id="32" dur="500" fill="hold"/>
                                        <p:tgtEl>
                                          <p:spTgt spid="6"/>
                                        </p:tgtEl>
                                        <p:attrNameLst>
                                          <p:attrName>style.textDecorationUnderline</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iterate type="lt">
                                    <p:tmPct val="0"/>
                                  </p:iterate>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8" presetClass="emph" presetSubtype="0" fill="hold" grpId="1" nodeType="afterEffect">
                                  <p:stCondLst>
                                    <p:cond delay="0"/>
                                  </p:stCondLst>
                                  <p:iterate type="lt">
                                    <p:tmPct val="4000"/>
                                  </p:iterate>
                                  <p:childTnLst>
                                    <p:set>
                                      <p:cBhvr override="childStyle">
                                        <p:cTn id="42" dur="500" fill="hold"/>
                                        <p:tgtEl>
                                          <p:spTgt spid="7"/>
                                        </p:tgtEl>
                                        <p:attrNameLst>
                                          <p:attrName>style.textDecorationUnderline</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3">
                                            <p:txEl>
                                              <p:pRg st="0" end="0"/>
                                            </p:txEl>
                                          </p:spTgt>
                                        </p:tgtEl>
                                        <p:attrNameLst>
                                          <p:attrName>style.visibility</p:attrName>
                                        </p:attrNameLst>
                                      </p:cBhvr>
                                      <p:to>
                                        <p:strVal val="visible"/>
                                      </p:to>
                                    </p:set>
                                    <p:animEffect transition="in" filter="wipe(left)">
                                      <p:cBhvr>
                                        <p:cTn id="47" dur="500"/>
                                        <p:tgtEl>
                                          <p:spTgt spid="3">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3">
                                            <p:txEl>
                                              <p:pRg st="2" end="2"/>
                                            </p:txEl>
                                          </p:spTgt>
                                        </p:tgtEl>
                                        <p:attrNameLst>
                                          <p:attrName>style.visibility</p:attrName>
                                        </p:attrNameLst>
                                      </p:cBhvr>
                                      <p:to>
                                        <p:strVal val="visible"/>
                                      </p:to>
                                    </p:set>
                                    <p:animEffect transition="in" filter="wipe(left)">
                                      <p:cBhvr>
                                        <p:cTn id="52" dur="500"/>
                                        <p:tgtEl>
                                          <p:spTgt spid="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left)">
                                      <p:cBhvr>
                                        <p:cTn id="57" dur="500"/>
                                        <p:tgtEl>
                                          <p:spTgt spid="3">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3">
                                            <p:txEl>
                                              <p:pRg st="6" end="6"/>
                                            </p:txEl>
                                          </p:spTgt>
                                        </p:tgtEl>
                                        <p:attrNameLst>
                                          <p:attrName>style.visibility</p:attrName>
                                        </p:attrNameLst>
                                      </p:cBhvr>
                                      <p:to>
                                        <p:strVal val="visible"/>
                                      </p:to>
                                    </p:set>
                                    <p:animEffect transition="in" filter="wipe(left)">
                                      <p:cBhvr>
                                        <p:cTn id="6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4512056" y="276860"/>
            <a:ext cx="2119856" cy="707886"/>
          </a:xfrm>
          <a:prstGeom prst="rect">
            <a:avLst/>
          </a:prstGeom>
          <a:noFill/>
        </p:spPr>
        <p:txBody>
          <a:bodyPr wrap="square" rtlCol="0">
            <a:spAutoFit/>
          </a:bodyPr>
          <a:lstStyle/>
          <a:p>
            <a:r>
              <a:rPr lang="en-US" sz="4000" dirty="0" err="1"/>
              <a:t>ClusterIP</a:t>
            </a:r>
            <a:endParaRPr lang="en-US" sz="4000" dirty="0"/>
          </a:p>
        </p:txBody>
      </p:sp>
      <p:sp>
        <p:nvSpPr>
          <p:cNvPr id="3" name="TextBox 2">
            <a:extLst>
              <a:ext uri="{FF2B5EF4-FFF2-40B4-BE49-F238E27FC236}">
                <a16:creationId xmlns:a16="http://schemas.microsoft.com/office/drawing/2014/main" id="{D44B42DC-F98D-2BED-1539-FA35B2F166A4}"/>
              </a:ext>
            </a:extLst>
          </p:cNvPr>
          <p:cNvSpPr txBox="1"/>
          <p:nvPr/>
        </p:nvSpPr>
        <p:spPr>
          <a:xfrm>
            <a:off x="203200" y="984746"/>
            <a:ext cx="11874500" cy="4524315"/>
          </a:xfrm>
          <a:prstGeom prst="rect">
            <a:avLst/>
          </a:prstGeom>
          <a:noFill/>
        </p:spPr>
        <p:txBody>
          <a:bodyPr wrap="square" rtlCol="0">
            <a:spAutoFit/>
          </a:bodyPr>
          <a:lstStyle/>
          <a:p>
            <a:r>
              <a:rPr lang="en-US" sz="3200" dirty="0" err="1"/>
              <a:t>ClusterIP</a:t>
            </a:r>
            <a:r>
              <a:rPr lang="en-US" sz="3200" dirty="0"/>
              <a:t> is the default and most common service type.</a:t>
            </a:r>
          </a:p>
          <a:p>
            <a:r>
              <a:rPr lang="en-US" sz="3200" dirty="0"/>
              <a:t>Kubernetes will assign a </a:t>
            </a:r>
            <a:r>
              <a:rPr lang="en-US" sz="3200" b="1" dirty="0">
                <a:solidFill>
                  <a:schemeClr val="accent1"/>
                </a:solidFill>
              </a:rPr>
              <a:t>cluster-internal IP address </a:t>
            </a:r>
            <a:r>
              <a:rPr lang="en-US" sz="3200" dirty="0"/>
              <a:t>to </a:t>
            </a:r>
            <a:r>
              <a:rPr lang="en-US" sz="3200" dirty="0" err="1"/>
              <a:t>ClusterIP</a:t>
            </a:r>
            <a:r>
              <a:rPr lang="en-US" sz="3200" dirty="0"/>
              <a:t> service. </a:t>
            </a:r>
          </a:p>
          <a:p>
            <a:endParaRPr lang="en-US" sz="3200" dirty="0"/>
          </a:p>
          <a:p>
            <a:r>
              <a:rPr lang="en-US" sz="3200" dirty="0"/>
              <a:t>This makes the service only reachable </a:t>
            </a:r>
            <a:r>
              <a:rPr lang="en-US" sz="3200" b="1" dirty="0">
                <a:solidFill>
                  <a:schemeClr val="accent1"/>
                </a:solidFill>
              </a:rPr>
              <a:t>within the cluster.</a:t>
            </a:r>
          </a:p>
          <a:p>
            <a:r>
              <a:rPr lang="en-US" sz="3200" dirty="0"/>
              <a:t>You cannot make requests to service (pods) </a:t>
            </a:r>
            <a:r>
              <a:rPr lang="en-US" sz="3200" b="1" dirty="0">
                <a:solidFill>
                  <a:schemeClr val="accent1"/>
                </a:solidFill>
              </a:rPr>
              <a:t>from outside the cluster.</a:t>
            </a:r>
          </a:p>
          <a:p>
            <a:endParaRPr lang="en-US" sz="3200" dirty="0"/>
          </a:p>
          <a:p>
            <a:r>
              <a:rPr lang="en-US" sz="3200" dirty="0"/>
              <a:t>A service </a:t>
            </a:r>
            <a:r>
              <a:rPr lang="en-US" sz="3200" b="1" dirty="0">
                <a:solidFill>
                  <a:schemeClr val="accent1"/>
                </a:solidFill>
              </a:rPr>
              <a:t>uses labels and selectors to match pods </a:t>
            </a:r>
            <a:r>
              <a:rPr lang="en-US" sz="3200" dirty="0"/>
              <a:t>with other applications.</a:t>
            </a:r>
          </a:p>
        </p:txBody>
      </p:sp>
    </p:spTree>
    <p:extLst>
      <p:ext uri="{BB962C8B-B14F-4D97-AF65-F5344CB8AC3E}">
        <p14:creationId xmlns:p14="http://schemas.microsoft.com/office/powerpoint/2010/main" val="41420556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A8F6242-19E9-9F79-A31D-03BB9556AF20}"/>
              </a:ext>
            </a:extLst>
          </p:cNvPr>
          <p:cNvSpPr txBox="1"/>
          <p:nvPr/>
        </p:nvSpPr>
        <p:spPr>
          <a:xfrm>
            <a:off x="812800" y="647700"/>
            <a:ext cx="4559300" cy="584775"/>
          </a:xfrm>
          <a:prstGeom prst="rect">
            <a:avLst/>
          </a:prstGeom>
          <a:noFill/>
        </p:spPr>
        <p:txBody>
          <a:bodyPr wrap="square" rtlCol="0">
            <a:spAutoFit/>
          </a:bodyPr>
          <a:lstStyle/>
          <a:p>
            <a:r>
              <a:rPr lang="en-US" sz="3200" dirty="0"/>
              <a:t>How to create </a:t>
            </a:r>
            <a:r>
              <a:rPr lang="en-US" sz="3200" dirty="0" err="1"/>
              <a:t>ClusterIP</a:t>
            </a:r>
            <a:r>
              <a:rPr lang="en-US" sz="3200" dirty="0"/>
              <a:t> </a:t>
            </a:r>
          </a:p>
        </p:txBody>
      </p:sp>
      <p:sp>
        <p:nvSpPr>
          <p:cNvPr id="3" name="TextBox 2">
            <a:extLst>
              <a:ext uri="{FF2B5EF4-FFF2-40B4-BE49-F238E27FC236}">
                <a16:creationId xmlns:a16="http://schemas.microsoft.com/office/drawing/2014/main" id="{6E4F0DED-90F4-08E1-31DE-63FA7DDAEF65}"/>
              </a:ext>
            </a:extLst>
          </p:cNvPr>
          <p:cNvSpPr txBox="1"/>
          <p:nvPr/>
        </p:nvSpPr>
        <p:spPr>
          <a:xfrm>
            <a:off x="1765300" y="1854200"/>
            <a:ext cx="3035300" cy="584775"/>
          </a:xfrm>
          <a:prstGeom prst="rect">
            <a:avLst/>
          </a:prstGeom>
          <a:noFill/>
        </p:spPr>
        <p:txBody>
          <a:bodyPr wrap="square" rtlCol="0">
            <a:spAutoFit/>
          </a:bodyPr>
          <a:lstStyle/>
          <a:p>
            <a:r>
              <a:rPr lang="en-US" sz="3200" dirty="0"/>
              <a:t>From Yaml file</a:t>
            </a:r>
          </a:p>
        </p:txBody>
      </p:sp>
    </p:spTree>
    <p:extLst>
      <p:ext uri="{BB962C8B-B14F-4D97-AF65-F5344CB8AC3E}">
        <p14:creationId xmlns:p14="http://schemas.microsoft.com/office/powerpoint/2010/main" val="427495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4771644" cy="6001643"/>
          </a:xfrm>
          <a:prstGeom prst="rect">
            <a:avLst/>
          </a:prstGeom>
          <a:noFill/>
        </p:spPr>
        <p:txBody>
          <a:bodyPr wrap="square" rtlCol="0">
            <a:spAutoFit/>
          </a:bodyPr>
          <a:lstStyle/>
          <a:p>
            <a:r>
              <a:rPr lang="en-US" sz="3200" dirty="0" err="1"/>
              <a:t>apiVersion</a:t>
            </a:r>
            <a:r>
              <a:rPr lang="en-US" sz="3200" dirty="0"/>
              <a:t>: v1</a:t>
            </a:r>
          </a:p>
          <a:p>
            <a:r>
              <a:rPr lang="en-US" sz="3200" dirty="0"/>
              <a:t>kind: Service</a:t>
            </a:r>
          </a:p>
          <a:p>
            <a:r>
              <a:rPr lang="en-US" sz="3200" dirty="0"/>
              <a:t>metadata:</a:t>
            </a:r>
          </a:p>
          <a:p>
            <a:r>
              <a:rPr lang="en-US" sz="3200" dirty="0"/>
              <a:t>  name: my-service</a:t>
            </a:r>
          </a:p>
          <a:p>
            <a:r>
              <a:rPr lang="en-US" sz="3200" dirty="0"/>
              <a:t>  namespace: fubar</a:t>
            </a:r>
          </a:p>
          <a:p>
            <a:r>
              <a:rPr lang="en-US" sz="3200" dirty="0"/>
              <a:t>spec:</a:t>
            </a:r>
          </a:p>
          <a:p>
            <a:r>
              <a:rPr lang="en-US" sz="3200" dirty="0"/>
              <a:t>  selector:</a:t>
            </a:r>
          </a:p>
          <a:p>
            <a:r>
              <a:rPr lang="en-US" sz="3200" dirty="0"/>
              <a:t>    app: test1</a:t>
            </a:r>
          </a:p>
          <a:p>
            <a:r>
              <a:rPr lang="en-US" sz="3200" dirty="0"/>
              <a:t>  ports:</a:t>
            </a:r>
          </a:p>
          <a:p>
            <a:r>
              <a:rPr lang="en-US" sz="3200" dirty="0"/>
              <a:t>  - protocol: TCP</a:t>
            </a:r>
          </a:p>
          <a:p>
            <a:r>
              <a:rPr lang="en-US" sz="3200" dirty="0"/>
              <a:t>    port: 80</a:t>
            </a:r>
          </a:p>
          <a:p>
            <a:r>
              <a:rPr lang="en-US" sz="3200" dirty="0"/>
              <a:t>    </a:t>
            </a:r>
            <a:r>
              <a:rPr lang="en-US" sz="3200" dirty="0" err="1"/>
              <a:t>targetPort</a:t>
            </a:r>
            <a:r>
              <a:rPr lang="en-US" sz="3200" dirty="0"/>
              <a:t>: 80</a:t>
            </a:r>
          </a:p>
        </p:txBody>
      </p:sp>
      <p:sp>
        <p:nvSpPr>
          <p:cNvPr id="3" name="TextBox 2">
            <a:extLst>
              <a:ext uri="{FF2B5EF4-FFF2-40B4-BE49-F238E27FC236}">
                <a16:creationId xmlns:a16="http://schemas.microsoft.com/office/drawing/2014/main" id="{BDA3CF00-B2A9-DF13-C9AC-1EECA1ED4216}"/>
              </a:ext>
            </a:extLst>
          </p:cNvPr>
          <p:cNvSpPr txBox="1"/>
          <p:nvPr/>
        </p:nvSpPr>
        <p:spPr>
          <a:xfrm>
            <a:off x="4037510" y="134711"/>
            <a:ext cx="4299730" cy="5909310"/>
          </a:xfrm>
          <a:prstGeom prst="rect">
            <a:avLst/>
          </a:prstGeom>
          <a:noFill/>
        </p:spPr>
        <p:txBody>
          <a:bodyPr wrap="square">
            <a:spAutoFit/>
          </a:bodyPr>
          <a:lstStyle/>
          <a:p>
            <a:r>
              <a:rPr lang="en-US" dirty="0" err="1">
                <a:latin typeface="Courier New" panose="02070309020205020404" pitchFamily="49" charset="0"/>
              </a:rPr>
              <a:t>apiVersion</a:t>
            </a:r>
            <a:r>
              <a:rPr lang="en-US" dirty="0">
                <a:latin typeface="Courier New" panose="02070309020205020404" pitchFamily="49" charset="0"/>
              </a:rPr>
              <a:t>: apps/v1</a:t>
            </a:r>
          </a:p>
          <a:p>
            <a:r>
              <a:rPr lang="en-US" dirty="0">
                <a:latin typeface="Courier New" panose="02070309020205020404" pitchFamily="49" charset="0"/>
              </a:rPr>
              <a:t>kind: Deployment</a:t>
            </a:r>
          </a:p>
          <a:p>
            <a:r>
              <a:rPr lang="en-US" dirty="0">
                <a:latin typeface="Courier New" panose="02070309020205020404" pitchFamily="49" charset="0"/>
              </a:rPr>
              <a:t>metadata:</a:t>
            </a:r>
          </a:p>
          <a:p>
            <a:r>
              <a:rPr lang="en-US" dirty="0">
                <a:latin typeface="Courier New" panose="02070309020205020404" pitchFamily="49" charset="0"/>
              </a:rPr>
              <a:t>  name: nginx-deployment</a:t>
            </a:r>
          </a:p>
          <a:p>
            <a:r>
              <a:rPr lang="en-US" dirty="0">
                <a:latin typeface="Courier New" panose="02070309020205020404" pitchFamily="49" charset="0"/>
              </a:rPr>
              <a:t>  labels:</a:t>
            </a:r>
          </a:p>
          <a:p>
            <a:r>
              <a:rPr lang="en-US" dirty="0">
                <a:latin typeface="Courier New" panose="02070309020205020404" pitchFamily="49" charset="0"/>
              </a:rPr>
              <a:t>    app: test1</a:t>
            </a:r>
          </a:p>
          <a:p>
            <a:r>
              <a:rPr lang="en-US" dirty="0">
                <a:latin typeface="Courier New" panose="02070309020205020404" pitchFamily="49" charset="0"/>
              </a:rPr>
              <a:t>spec:</a:t>
            </a:r>
          </a:p>
          <a:p>
            <a:r>
              <a:rPr lang="en-US" dirty="0">
                <a:latin typeface="Courier New" panose="02070309020205020404" pitchFamily="49" charset="0"/>
              </a:rPr>
              <a:t>  replicas: 3</a:t>
            </a:r>
          </a:p>
          <a:p>
            <a:r>
              <a:rPr lang="en-US" dirty="0">
                <a:latin typeface="Courier New" panose="02070309020205020404" pitchFamily="49" charset="0"/>
              </a:rPr>
              <a:t>  selector:</a:t>
            </a:r>
          </a:p>
          <a:p>
            <a:r>
              <a:rPr lang="en-US" dirty="0">
                <a:latin typeface="Courier New" panose="02070309020205020404" pitchFamily="49" charset="0"/>
              </a:rPr>
              <a:t>    </a:t>
            </a:r>
            <a:r>
              <a:rPr lang="en-US" dirty="0" err="1">
                <a:latin typeface="Courier New" panose="02070309020205020404" pitchFamily="49" charset="0"/>
              </a:rPr>
              <a:t>matchLabels</a:t>
            </a:r>
            <a:r>
              <a:rPr lang="en-US" dirty="0">
                <a:latin typeface="Courier New" panose="02070309020205020404" pitchFamily="49" charset="0"/>
              </a:rPr>
              <a:t>:</a:t>
            </a:r>
          </a:p>
          <a:p>
            <a:r>
              <a:rPr lang="en-US" dirty="0">
                <a:latin typeface="Courier New" panose="02070309020205020404" pitchFamily="49" charset="0"/>
              </a:rPr>
              <a:t>      app: test1</a:t>
            </a:r>
          </a:p>
          <a:p>
            <a:r>
              <a:rPr lang="en-US" dirty="0">
                <a:latin typeface="Courier New" panose="02070309020205020404" pitchFamily="49" charset="0"/>
              </a:rPr>
              <a:t>  template:</a:t>
            </a:r>
          </a:p>
          <a:p>
            <a:r>
              <a:rPr lang="en-US" dirty="0">
                <a:latin typeface="Courier New" panose="02070309020205020404" pitchFamily="49" charset="0"/>
              </a:rPr>
              <a:t>    metadata:</a:t>
            </a:r>
          </a:p>
          <a:p>
            <a:r>
              <a:rPr lang="en-US" dirty="0">
                <a:latin typeface="Courier New" panose="02070309020205020404" pitchFamily="49" charset="0"/>
              </a:rPr>
              <a:t>      labels:</a:t>
            </a:r>
          </a:p>
          <a:p>
            <a:r>
              <a:rPr lang="en-US" dirty="0">
                <a:latin typeface="Courier New" panose="02070309020205020404" pitchFamily="49" charset="0"/>
              </a:rPr>
              <a:t>        app: test1</a:t>
            </a:r>
          </a:p>
          <a:p>
            <a:r>
              <a:rPr lang="en-US" dirty="0">
                <a:latin typeface="Courier New" panose="02070309020205020404" pitchFamily="49" charset="0"/>
              </a:rPr>
              <a:t>    spec:</a:t>
            </a:r>
          </a:p>
          <a:p>
            <a:r>
              <a:rPr lang="en-US" dirty="0">
                <a:latin typeface="Courier New" panose="02070309020205020404" pitchFamily="49" charset="0"/>
              </a:rPr>
              <a:t>      containers:</a:t>
            </a:r>
          </a:p>
          <a:p>
            <a:r>
              <a:rPr lang="en-US" dirty="0">
                <a:latin typeface="Courier New" panose="02070309020205020404" pitchFamily="49" charset="0"/>
              </a:rPr>
              <a:t>      - name: nginx</a:t>
            </a:r>
          </a:p>
          <a:p>
            <a:r>
              <a:rPr lang="en-US" dirty="0">
                <a:latin typeface="Courier New" panose="02070309020205020404" pitchFamily="49" charset="0"/>
              </a:rPr>
              <a:t>        image: nginx:1.14.2</a:t>
            </a:r>
          </a:p>
          <a:p>
            <a:r>
              <a:rPr lang="en-US" dirty="0">
                <a:latin typeface="Courier New" panose="02070309020205020404" pitchFamily="49" charset="0"/>
              </a:rPr>
              <a:t>        ports:</a:t>
            </a:r>
          </a:p>
          <a:p>
            <a:r>
              <a:rPr lang="en-US" dirty="0">
                <a:latin typeface="Courier New" panose="02070309020205020404" pitchFamily="49" charset="0"/>
              </a:rPr>
              <a:t>        - </a:t>
            </a:r>
            <a:r>
              <a:rPr lang="en-US" dirty="0" err="1">
                <a:latin typeface="Courier New" panose="02070309020205020404" pitchFamily="49" charset="0"/>
              </a:rPr>
              <a:t>containerPort</a:t>
            </a:r>
            <a:r>
              <a:rPr lang="en-US" dirty="0">
                <a:latin typeface="Courier New" panose="02070309020205020404" pitchFamily="49" charset="0"/>
              </a:rPr>
              <a:t>: 80</a:t>
            </a:r>
          </a:p>
        </p:txBody>
      </p:sp>
      <p:sp>
        <p:nvSpPr>
          <p:cNvPr id="4" name="Rectangle 3">
            <a:extLst>
              <a:ext uri="{FF2B5EF4-FFF2-40B4-BE49-F238E27FC236}">
                <a16:creationId xmlns:a16="http://schemas.microsoft.com/office/drawing/2014/main" id="{17697C7F-0E2C-5A29-623C-F96A270B623E}"/>
              </a:ext>
            </a:extLst>
          </p:cNvPr>
          <p:cNvSpPr/>
          <p:nvPr/>
        </p:nvSpPr>
        <p:spPr>
          <a:xfrm>
            <a:off x="4838700" y="2924543"/>
            <a:ext cx="1922036" cy="278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861C55-D615-DF4A-6E01-7426AF51408A}"/>
              </a:ext>
            </a:extLst>
          </p:cNvPr>
          <p:cNvSpPr/>
          <p:nvPr/>
        </p:nvSpPr>
        <p:spPr>
          <a:xfrm>
            <a:off x="4853875" y="4017293"/>
            <a:ext cx="2185797" cy="282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8F7F0EEC-1AA7-B496-FA6D-619AABEE9BA4}"/>
              </a:ext>
            </a:extLst>
          </p:cNvPr>
          <p:cNvSpPr>
            <a:spLocks/>
          </p:cNvSpPr>
          <p:nvPr/>
        </p:nvSpPr>
        <p:spPr bwMode="auto">
          <a:xfrm rot="10553102">
            <a:off x="7053351" y="3932602"/>
            <a:ext cx="1062667" cy="419457"/>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4FB72B4E-0362-56A0-F1FB-5AAD28DFC56B}"/>
              </a:ext>
            </a:extLst>
          </p:cNvPr>
          <p:cNvSpPr txBox="1"/>
          <p:nvPr/>
        </p:nvSpPr>
        <p:spPr>
          <a:xfrm>
            <a:off x="7769451" y="3171193"/>
            <a:ext cx="4132989" cy="923330"/>
          </a:xfrm>
          <a:prstGeom prst="rect">
            <a:avLst/>
          </a:prstGeom>
          <a:noFill/>
          <a:ln w="28575">
            <a:solidFill>
              <a:srgbClr val="FF0000"/>
            </a:solidFill>
          </a:ln>
        </p:spPr>
        <p:txBody>
          <a:bodyPr wrap="square" rtlCol="0">
            <a:spAutoFit/>
          </a:bodyPr>
          <a:lstStyle/>
          <a:p>
            <a:r>
              <a:rPr lang="en-US" dirty="0"/>
              <a:t>Both values must be equal then only these pods will be selected by ReplicationController</a:t>
            </a:r>
          </a:p>
        </p:txBody>
      </p:sp>
      <p:sp>
        <p:nvSpPr>
          <p:cNvPr id="9" name="Freeform 5">
            <a:extLst>
              <a:ext uri="{FF2B5EF4-FFF2-40B4-BE49-F238E27FC236}">
                <a16:creationId xmlns:a16="http://schemas.microsoft.com/office/drawing/2014/main" id="{135D808D-CB25-DCE5-B26B-FF1504477EF2}"/>
              </a:ext>
            </a:extLst>
          </p:cNvPr>
          <p:cNvSpPr>
            <a:spLocks/>
          </p:cNvSpPr>
          <p:nvPr/>
        </p:nvSpPr>
        <p:spPr bwMode="auto">
          <a:xfrm rot="10589847" flipV="1">
            <a:off x="6793262" y="2630922"/>
            <a:ext cx="2253567" cy="587241"/>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8AA979E6-3D56-B2EA-2E36-BA1241B2B361}"/>
              </a:ext>
            </a:extLst>
          </p:cNvPr>
          <p:cNvSpPr>
            <a:spLocks/>
          </p:cNvSpPr>
          <p:nvPr/>
        </p:nvSpPr>
        <p:spPr bwMode="auto">
          <a:xfrm rot="9600559" flipV="1">
            <a:off x="2241871" y="2836414"/>
            <a:ext cx="2491481" cy="587241"/>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679659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wipe(left)">
                                      <p:cBhvr>
                                        <p:cTn id="11" dur="500"/>
                                        <p:tgtEl>
                                          <p:spTgt spid="2">
                                            <p:txEl>
                                              <p:pRg st="1" end="1"/>
                                            </p:txEl>
                                          </p:spTgt>
                                        </p:tgtEl>
                                      </p:cBhvr>
                                    </p:animEffect>
                                  </p:childTnLst>
                                </p:cTn>
                              </p:par>
                            </p:childTnLst>
                          </p:cTn>
                        </p:par>
                        <p:par>
                          <p:cTn id="12" fill="hold">
                            <p:stCondLst>
                              <p:cond delay="1000"/>
                            </p:stCondLst>
                            <p:childTnLst>
                              <p:par>
                                <p:cTn id="13" presetID="3" presetClass="emph" presetSubtype="2" fill="hold" nodeType="afterEffect">
                                  <p:stCondLst>
                                    <p:cond delay="0"/>
                                  </p:stCondLst>
                                  <p:childTnLst>
                                    <p:animClr clrSpc="rgb" dir="cw">
                                      <p:cBhvr override="childStyle">
                                        <p:cTn id="14" dur="2000" fill="hold"/>
                                        <p:tgtEl>
                                          <p:spTgt spid="2">
                                            <p:txEl>
                                              <p:pRg st="1" end="1"/>
                                            </p:txEl>
                                          </p:spTgt>
                                        </p:tgtEl>
                                        <p:attrNameLst>
                                          <p:attrName>style.color</p:attrName>
                                        </p:attrNameLst>
                                      </p:cBhvr>
                                      <p:to>
                                        <a:schemeClr val="accent2"/>
                                      </p:to>
                                    </p:animClr>
                                  </p:childTnLst>
                                </p:cTn>
                              </p:par>
                            </p:childTnLst>
                          </p:cTn>
                        </p:par>
                        <p:par>
                          <p:cTn id="15" fill="hold">
                            <p:stCondLst>
                              <p:cond delay="3000"/>
                            </p:stCondLst>
                            <p:childTnLst>
                              <p:par>
                                <p:cTn id="16" presetID="22" presetClass="entr" presetSubtype="8" fill="hold" nodeType="after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wipe(left)">
                                      <p:cBhvr>
                                        <p:cTn id="18" dur="500"/>
                                        <p:tgtEl>
                                          <p:spTgt spid="2">
                                            <p:txEl>
                                              <p:pRg st="2" end="2"/>
                                            </p:txEl>
                                          </p:spTgt>
                                        </p:tgtEl>
                                      </p:cBhvr>
                                    </p:animEffect>
                                  </p:childTnLst>
                                </p:cTn>
                              </p:par>
                            </p:childTnLst>
                          </p:cTn>
                        </p:par>
                        <p:par>
                          <p:cTn id="19" fill="hold">
                            <p:stCondLst>
                              <p:cond delay="3500"/>
                            </p:stCondLst>
                            <p:childTnLst>
                              <p:par>
                                <p:cTn id="20" presetID="22" presetClass="entr" presetSubtype="8" fill="hold" nodeType="after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left)">
                                      <p:cBhvr>
                                        <p:cTn id="22" dur="500"/>
                                        <p:tgtEl>
                                          <p:spTgt spid="2">
                                            <p:txEl>
                                              <p:pRg st="3" end="3"/>
                                            </p:txEl>
                                          </p:spTgt>
                                        </p:tgtEl>
                                      </p:cBhvr>
                                    </p:animEffect>
                                  </p:childTnLst>
                                </p:cTn>
                              </p:par>
                            </p:childTnLst>
                          </p:cTn>
                        </p:par>
                        <p:par>
                          <p:cTn id="23" fill="hold">
                            <p:stCondLst>
                              <p:cond delay="4000"/>
                            </p:stCondLst>
                            <p:childTnLst>
                              <p:par>
                                <p:cTn id="24" presetID="22" presetClass="entr" presetSubtype="8" fill="hold" nodeType="after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wipe(left)">
                                      <p:cBhvr>
                                        <p:cTn id="26" dur="500"/>
                                        <p:tgtEl>
                                          <p:spTgt spid="2">
                                            <p:txEl>
                                              <p:pRg st="4" end="4"/>
                                            </p:txEl>
                                          </p:spTgt>
                                        </p:tgtEl>
                                      </p:cBhvr>
                                    </p:animEffect>
                                  </p:childTnLst>
                                </p:cTn>
                              </p:par>
                            </p:childTnLst>
                          </p:cTn>
                        </p:par>
                        <p:par>
                          <p:cTn id="27" fill="hold">
                            <p:stCondLst>
                              <p:cond delay="4500"/>
                            </p:stCondLst>
                            <p:childTnLst>
                              <p:par>
                                <p:cTn id="28" presetID="3" presetClass="emph" presetSubtype="2" fill="hold" nodeType="afterEffect">
                                  <p:stCondLst>
                                    <p:cond delay="0"/>
                                  </p:stCondLst>
                                  <p:childTnLst>
                                    <p:animClr clrSpc="rgb" dir="cw">
                                      <p:cBhvr override="childStyle">
                                        <p:cTn id="29" dur="2000" fill="hold"/>
                                        <p:tgtEl>
                                          <p:spTgt spid="2">
                                            <p:txEl>
                                              <p:pRg st="3" end="3"/>
                                            </p:txEl>
                                          </p:spTgt>
                                        </p:tgtEl>
                                        <p:attrNameLst>
                                          <p:attrName>style.color</p:attrName>
                                        </p:attrNameLst>
                                      </p:cBhvr>
                                      <p:to>
                                        <a:schemeClr val="accent2"/>
                                      </p:to>
                                    </p:animClr>
                                  </p:childTnLst>
                                </p:cTn>
                              </p:par>
                            </p:childTnLst>
                          </p:cTn>
                        </p:par>
                        <p:par>
                          <p:cTn id="30" fill="hold">
                            <p:stCondLst>
                              <p:cond delay="6500"/>
                            </p:stCondLst>
                            <p:childTnLst>
                              <p:par>
                                <p:cTn id="31" presetID="3" presetClass="emph" presetSubtype="2" fill="hold" nodeType="afterEffect">
                                  <p:stCondLst>
                                    <p:cond delay="0"/>
                                  </p:stCondLst>
                                  <p:childTnLst>
                                    <p:animClr clrSpc="rgb" dir="cw">
                                      <p:cBhvr override="childStyle">
                                        <p:cTn id="32" dur="2000" fill="hold"/>
                                        <p:tgtEl>
                                          <p:spTgt spid="2">
                                            <p:txEl>
                                              <p:pRg st="4" end="4"/>
                                            </p:txEl>
                                          </p:spTgt>
                                        </p:tgtEl>
                                        <p:attrNameLst>
                                          <p:attrName>style.color</p:attrName>
                                        </p:attrNameLst>
                                      </p:cBhvr>
                                      <p:to>
                                        <a:schemeClr val="accent2"/>
                                      </p:to>
                                    </p:animClr>
                                  </p:childTnLst>
                                </p:cTn>
                              </p:par>
                            </p:childTnLst>
                          </p:cTn>
                        </p:par>
                        <p:par>
                          <p:cTn id="33" fill="hold">
                            <p:stCondLst>
                              <p:cond delay="8500"/>
                            </p:stCondLst>
                            <p:childTnLst>
                              <p:par>
                                <p:cTn id="34" presetID="22" presetClass="entr" presetSubtype="8" fill="hold" nodeType="after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wipe(left)">
                                      <p:cBhvr>
                                        <p:cTn id="36" dur="500"/>
                                        <p:tgtEl>
                                          <p:spTgt spid="2">
                                            <p:txEl>
                                              <p:pRg st="5" end="5"/>
                                            </p:txEl>
                                          </p:spTgt>
                                        </p:tgtEl>
                                      </p:cBhvr>
                                    </p:animEffect>
                                  </p:childTnLst>
                                </p:cTn>
                              </p:par>
                            </p:childTnLst>
                          </p:cTn>
                        </p:par>
                        <p:par>
                          <p:cTn id="37" fill="hold">
                            <p:stCondLst>
                              <p:cond delay="9000"/>
                            </p:stCondLst>
                            <p:childTnLst>
                              <p:par>
                                <p:cTn id="38" presetID="22" presetClass="entr" presetSubtype="8" fill="hold" nodeType="after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wipe(left)">
                                      <p:cBhvr>
                                        <p:cTn id="40" dur="500"/>
                                        <p:tgtEl>
                                          <p:spTgt spid="2">
                                            <p:txEl>
                                              <p:pRg st="6" end="6"/>
                                            </p:txEl>
                                          </p:spTgt>
                                        </p:tgtEl>
                                      </p:cBhvr>
                                    </p:animEffect>
                                  </p:childTnLst>
                                </p:cTn>
                              </p:par>
                            </p:childTnLst>
                          </p:cTn>
                        </p:par>
                        <p:par>
                          <p:cTn id="41" fill="hold">
                            <p:stCondLst>
                              <p:cond delay="9500"/>
                            </p:stCondLst>
                            <p:childTnLst>
                              <p:par>
                                <p:cTn id="42" presetID="22" presetClass="entr" presetSubtype="8" fill="hold" nodeType="after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wipe(left)">
                                      <p:cBhvr>
                                        <p:cTn id="44" dur="500"/>
                                        <p:tgtEl>
                                          <p:spTgt spid="2">
                                            <p:txEl>
                                              <p:pRg st="7" end="7"/>
                                            </p:txEl>
                                          </p:spTgt>
                                        </p:tgtEl>
                                      </p:cBhvr>
                                    </p:animEffect>
                                  </p:childTnLst>
                                </p:cTn>
                              </p:par>
                            </p:childTnLst>
                          </p:cTn>
                        </p:par>
                        <p:par>
                          <p:cTn id="45" fill="hold">
                            <p:stCondLst>
                              <p:cond delay="10000"/>
                            </p:stCondLst>
                            <p:childTnLst>
                              <p:par>
                                <p:cTn id="46" presetID="19" presetClass="emph" presetSubtype="0" fill="hold" nodeType="afterEffect">
                                  <p:stCondLst>
                                    <p:cond delay="0"/>
                                  </p:stCondLst>
                                  <p:childTnLst>
                                    <p:animClr clrSpc="rgb" dir="cw">
                                      <p:cBhvr override="childStyle">
                                        <p:cTn id="47" dur="500" fill="hold"/>
                                        <p:tgtEl>
                                          <p:spTgt spid="2">
                                            <p:txEl>
                                              <p:pRg st="7" end="7"/>
                                            </p:txEl>
                                          </p:spTgt>
                                        </p:tgtEl>
                                        <p:attrNameLst>
                                          <p:attrName>style.color</p:attrName>
                                        </p:attrNameLst>
                                      </p:cBhvr>
                                      <p:to>
                                        <a:schemeClr val="accent2"/>
                                      </p:to>
                                    </p:animClr>
                                    <p:animClr clrSpc="rgb" dir="cw">
                                      <p:cBhvr>
                                        <p:cTn id="48" dur="500" fill="hold"/>
                                        <p:tgtEl>
                                          <p:spTgt spid="2">
                                            <p:txEl>
                                              <p:pRg st="7" end="7"/>
                                            </p:txEl>
                                          </p:spTgt>
                                        </p:tgtEl>
                                        <p:attrNameLst>
                                          <p:attrName>fillcolor</p:attrName>
                                        </p:attrNameLst>
                                      </p:cBhvr>
                                      <p:to>
                                        <a:schemeClr val="accent2"/>
                                      </p:to>
                                    </p:animClr>
                                    <p:set>
                                      <p:cBhvr>
                                        <p:cTn id="49" dur="500" fill="hold"/>
                                        <p:tgtEl>
                                          <p:spTgt spid="2">
                                            <p:txEl>
                                              <p:pRg st="7" end="7"/>
                                            </p:txEl>
                                          </p:spTgt>
                                        </p:tgtEl>
                                        <p:attrNameLst>
                                          <p:attrName>fill.type</p:attrName>
                                        </p:attrNameLst>
                                      </p:cBhvr>
                                      <p:to>
                                        <p:strVal val="solid"/>
                                      </p:to>
                                    </p:set>
                                    <p:set>
                                      <p:cBhvr>
                                        <p:cTn id="50" dur="500" fill="hold"/>
                                        <p:tgtEl>
                                          <p:spTgt spid="2">
                                            <p:txEl>
                                              <p:pRg st="7" end="7"/>
                                            </p:txEl>
                                          </p:spTgt>
                                        </p:tgtEl>
                                        <p:attrNameLst>
                                          <p:attrName>fill.on</p:attrName>
                                        </p:attrNameLst>
                                      </p:cBhvr>
                                      <p:to>
                                        <p:strVal val="true"/>
                                      </p:to>
                                    </p:set>
                                  </p:childTnLst>
                                </p:cTn>
                              </p:par>
                            </p:childTnLst>
                          </p:cTn>
                        </p:par>
                        <p:par>
                          <p:cTn id="51" fill="hold">
                            <p:stCondLst>
                              <p:cond delay="10500"/>
                            </p:stCondLst>
                            <p:childTnLst>
                              <p:par>
                                <p:cTn id="52" presetID="22" presetClass="entr" presetSubtype="8" fill="hold" nodeType="afterEffect">
                                  <p:stCondLst>
                                    <p:cond delay="0"/>
                                  </p:stCondLst>
                                  <p:childTnLst>
                                    <p:set>
                                      <p:cBhvr>
                                        <p:cTn id="53" dur="1" fill="hold">
                                          <p:stCondLst>
                                            <p:cond delay="0"/>
                                          </p:stCondLst>
                                        </p:cTn>
                                        <p:tgtEl>
                                          <p:spTgt spid="2">
                                            <p:txEl>
                                              <p:pRg st="8" end="8"/>
                                            </p:txEl>
                                          </p:spTgt>
                                        </p:tgtEl>
                                        <p:attrNameLst>
                                          <p:attrName>style.visibility</p:attrName>
                                        </p:attrNameLst>
                                      </p:cBhvr>
                                      <p:to>
                                        <p:strVal val="visible"/>
                                      </p:to>
                                    </p:set>
                                    <p:animEffect transition="in" filter="wipe(left)">
                                      <p:cBhvr>
                                        <p:cTn id="54" dur="500"/>
                                        <p:tgtEl>
                                          <p:spTgt spid="2">
                                            <p:txEl>
                                              <p:pRg st="8" end="8"/>
                                            </p:txEl>
                                          </p:spTgt>
                                        </p:tgtEl>
                                      </p:cBhvr>
                                    </p:animEffect>
                                  </p:childTnLst>
                                </p:cTn>
                              </p:par>
                            </p:childTnLst>
                          </p:cTn>
                        </p:par>
                        <p:par>
                          <p:cTn id="55" fill="hold">
                            <p:stCondLst>
                              <p:cond delay="11000"/>
                            </p:stCondLst>
                            <p:childTnLst>
                              <p:par>
                                <p:cTn id="56" presetID="22" presetClass="entr" presetSubtype="8" fill="hold" nodeType="afterEffect">
                                  <p:stCondLst>
                                    <p:cond delay="0"/>
                                  </p:stCondLst>
                                  <p:childTnLst>
                                    <p:set>
                                      <p:cBhvr>
                                        <p:cTn id="57" dur="1" fill="hold">
                                          <p:stCondLst>
                                            <p:cond delay="0"/>
                                          </p:stCondLst>
                                        </p:cTn>
                                        <p:tgtEl>
                                          <p:spTgt spid="2">
                                            <p:txEl>
                                              <p:pRg st="9" end="9"/>
                                            </p:txEl>
                                          </p:spTgt>
                                        </p:tgtEl>
                                        <p:attrNameLst>
                                          <p:attrName>style.visibility</p:attrName>
                                        </p:attrNameLst>
                                      </p:cBhvr>
                                      <p:to>
                                        <p:strVal val="visible"/>
                                      </p:to>
                                    </p:set>
                                    <p:animEffect transition="in" filter="wipe(left)">
                                      <p:cBhvr>
                                        <p:cTn id="58" dur="500"/>
                                        <p:tgtEl>
                                          <p:spTgt spid="2">
                                            <p:txEl>
                                              <p:pRg st="9" end="9"/>
                                            </p:txEl>
                                          </p:spTgt>
                                        </p:tgtEl>
                                      </p:cBhvr>
                                    </p:animEffect>
                                  </p:childTnLst>
                                </p:cTn>
                              </p:par>
                            </p:childTnLst>
                          </p:cTn>
                        </p:par>
                        <p:par>
                          <p:cTn id="59" fill="hold">
                            <p:stCondLst>
                              <p:cond delay="11500"/>
                            </p:stCondLst>
                            <p:childTnLst>
                              <p:par>
                                <p:cTn id="60" presetID="22" presetClass="entr" presetSubtype="8" fill="hold" nodeType="afterEffect">
                                  <p:stCondLst>
                                    <p:cond delay="0"/>
                                  </p:stCondLst>
                                  <p:childTnLst>
                                    <p:set>
                                      <p:cBhvr>
                                        <p:cTn id="61" dur="1" fill="hold">
                                          <p:stCondLst>
                                            <p:cond delay="0"/>
                                          </p:stCondLst>
                                        </p:cTn>
                                        <p:tgtEl>
                                          <p:spTgt spid="2">
                                            <p:txEl>
                                              <p:pRg st="10" end="10"/>
                                            </p:txEl>
                                          </p:spTgt>
                                        </p:tgtEl>
                                        <p:attrNameLst>
                                          <p:attrName>style.visibility</p:attrName>
                                        </p:attrNameLst>
                                      </p:cBhvr>
                                      <p:to>
                                        <p:strVal val="visible"/>
                                      </p:to>
                                    </p:set>
                                    <p:animEffect transition="in" filter="wipe(left)">
                                      <p:cBhvr>
                                        <p:cTn id="62" dur="500"/>
                                        <p:tgtEl>
                                          <p:spTgt spid="2">
                                            <p:txEl>
                                              <p:pRg st="10" end="10"/>
                                            </p:txEl>
                                          </p:spTgt>
                                        </p:tgtEl>
                                      </p:cBhvr>
                                    </p:animEffect>
                                  </p:childTnLst>
                                </p:cTn>
                              </p:par>
                            </p:childTnLst>
                          </p:cTn>
                        </p:par>
                        <p:par>
                          <p:cTn id="63" fill="hold">
                            <p:stCondLst>
                              <p:cond delay="12000"/>
                            </p:stCondLst>
                            <p:childTnLst>
                              <p:par>
                                <p:cTn id="64" presetID="22" presetClass="entr" presetSubtype="8" fill="hold" nodeType="afterEffect">
                                  <p:stCondLst>
                                    <p:cond delay="0"/>
                                  </p:stCondLst>
                                  <p:childTnLst>
                                    <p:set>
                                      <p:cBhvr>
                                        <p:cTn id="65" dur="1" fill="hold">
                                          <p:stCondLst>
                                            <p:cond delay="0"/>
                                          </p:stCondLst>
                                        </p:cTn>
                                        <p:tgtEl>
                                          <p:spTgt spid="2">
                                            <p:txEl>
                                              <p:pRg st="11" end="11"/>
                                            </p:txEl>
                                          </p:spTgt>
                                        </p:tgtEl>
                                        <p:attrNameLst>
                                          <p:attrName>style.visibility</p:attrName>
                                        </p:attrNameLst>
                                      </p:cBhvr>
                                      <p:to>
                                        <p:strVal val="visible"/>
                                      </p:to>
                                    </p:set>
                                    <p:animEffect transition="in" filter="wipe(left)">
                                      <p:cBhvr>
                                        <p:cTn id="66" dur="500"/>
                                        <p:tgtEl>
                                          <p:spTgt spid="2">
                                            <p:txEl>
                                              <p:pRg st="11" end="11"/>
                                            </p:txEl>
                                          </p:spTgt>
                                        </p:tgtEl>
                                      </p:cBhvr>
                                    </p:animEffect>
                                  </p:childTnLst>
                                </p:cTn>
                              </p:par>
                            </p:childTnLst>
                          </p:cTn>
                        </p:par>
                        <p:par>
                          <p:cTn id="67" fill="hold">
                            <p:stCondLst>
                              <p:cond delay="12500"/>
                            </p:stCondLst>
                            <p:childTnLst>
                              <p:par>
                                <p:cTn id="68" presetID="3" presetClass="emph" presetSubtype="2" fill="hold" nodeType="afterEffect">
                                  <p:stCondLst>
                                    <p:cond delay="0"/>
                                  </p:stCondLst>
                                  <p:childTnLst>
                                    <p:animClr clrSpc="rgb" dir="cw">
                                      <p:cBhvr override="childStyle">
                                        <p:cTn id="69" dur="2000" fill="hold"/>
                                        <p:tgtEl>
                                          <p:spTgt spid="2">
                                            <p:txEl>
                                              <p:pRg st="11" end="11"/>
                                            </p:txEl>
                                          </p:spTgt>
                                        </p:tgtEl>
                                        <p:attrNameLst>
                                          <p:attrName>style.color</p:attrName>
                                        </p:attrNameLst>
                                      </p:cBhvr>
                                      <p:to>
                                        <a:schemeClr val="accent2"/>
                                      </p:to>
                                    </p:animClr>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7"/>
                                        </p:tgtEl>
                                        <p:attrNameLst>
                                          <p:attrName>style.visibility</p:attrName>
                                        </p:attrNameLst>
                                      </p:cBhvr>
                                      <p:to>
                                        <p:strVal val="visible"/>
                                      </p:to>
                                    </p:set>
                                  </p:childTnLst>
                                </p:cTn>
                              </p:par>
                            </p:childTnLst>
                          </p:cTn>
                        </p:par>
                        <p:par>
                          <p:cTn id="77" fill="hold">
                            <p:stCondLst>
                              <p:cond delay="0"/>
                            </p:stCondLst>
                            <p:childTnLst>
                              <p:par>
                                <p:cTn id="78" presetID="21" presetClass="entr" presetSubtype="2" fill="hold" grpId="0"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heel(2)">
                                      <p:cBhvr>
                                        <p:cTn id="80" dur="2000"/>
                                        <p:tgtEl>
                                          <p:spTgt spid="5"/>
                                        </p:tgtEl>
                                      </p:cBhvr>
                                    </p:animEffect>
                                  </p:childTnLst>
                                </p:cTn>
                              </p:par>
                              <p:par>
                                <p:cTn id="81" presetID="21" presetClass="entr" presetSubtype="2"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heel(2)">
                                      <p:cBhvr>
                                        <p:cTn id="83" dur="2000"/>
                                        <p:tgtEl>
                                          <p:spTgt spid="4"/>
                                        </p:tgtEl>
                                      </p:cBhvr>
                                    </p:animEffect>
                                  </p:childTnLst>
                                </p:cTn>
                              </p:par>
                            </p:childTnLst>
                          </p:cTn>
                        </p:par>
                        <p:par>
                          <p:cTn id="84" fill="hold">
                            <p:stCondLst>
                              <p:cond delay="2000"/>
                            </p:stCondLst>
                            <p:childTnLst>
                              <p:par>
                                <p:cTn id="85" presetID="22" presetClass="entr" presetSubtype="2"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right)">
                                      <p:cBhvr>
                                        <p:cTn id="87" dur="500"/>
                                        <p:tgtEl>
                                          <p:spTgt spid="9"/>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right)">
                                      <p:cBhvr>
                                        <p:cTn id="90" dur="500"/>
                                        <p:tgtEl>
                                          <p:spTgt spid="6"/>
                                        </p:tgtEl>
                                      </p:cBhvr>
                                    </p:animEffect>
                                  </p:childTnLst>
                                </p:cTn>
                              </p:par>
                            </p:childTnLst>
                          </p:cTn>
                        </p:par>
                        <p:par>
                          <p:cTn id="91" fill="hold">
                            <p:stCondLst>
                              <p:cond delay="2500"/>
                            </p:stCondLst>
                            <p:childTnLst>
                              <p:par>
                                <p:cTn id="92" presetID="22" presetClass="entr" presetSubtype="2" fill="hold" grpId="0" nodeType="after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wipe(right)">
                                      <p:cBhvr>
                                        <p:cTn id="9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a:xfrm>
            <a:off x="6390249" y="140042"/>
            <a:ext cx="5801751" cy="1325563"/>
          </a:xfrm>
        </p:spPr>
        <p:txBody>
          <a:bodyPr/>
          <a:lstStyle/>
          <a:p>
            <a:r>
              <a:rPr lang="en-US" dirty="0"/>
              <a:t>Agenda of this video.</a:t>
            </a: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728589" y="1209822"/>
            <a:ext cx="10734822" cy="4854600"/>
          </a:xfrm>
        </p:spPr>
        <p:txBody>
          <a:bodyPr>
            <a:normAutofit/>
          </a:bodyPr>
          <a:lstStyle/>
          <a:p>
            <a:pPr marL="514350" indent="-514350">
              <a:buFont typeface="+mj-lt"/>
              <a:buAutoNum type="arabicPeriod"/>
            </a:pPr>
            <a:r>
              <a:rPr lang="en-US" dirty="0"/>
              <a:t>Need for service?</a:t>
            </a:r>
          </a:p>
          <a:p>
            <a:pPr marL="514350" indent="-514350">
              <a:buFont typeface="+mj-lt"/>
              <a:buAutoNum type="arabicPeriod"/>
            </a:pPr>
            <a:r>
              <a:rPr lang="en-US" dirty="0"/>
              <a:t>What is Service?</a:t>
            </a:r>
          </a:p>
          <a:p>
            <a:pPr marL="514350" indent="-514350">
              <a:buFont typeface="+mj-lt"/>
              <a:buAutoNum type="arabicPeriod"/>
            </a:pPr>
            <a:r>
              <a:rPr lang="en-US" dirty="0"/>
              <a:t>Type of services?</a:t>
            </a:r>
          </a:p>
          <a:p>
            <a:pPr marL="514350" indent="-514350">
              <a:buFont typeface="+mj-lt"/>
              <a:buAutoNum type="arabicPeriod"/>
            </a:pPr>
            <a:r>
              <a:rPr lang="en-US" dirty="0"/>
              <a:t>Installation of </a:t>
            </a:r>
            <a:r>
              <a:rPr lang="en-US" dirty="0" err="1"/>
              <a:t>Metlab</a:t>
            </a:r>
            <a:r>
              <a:rPr lang="en-US" dirty="0"/>
              <a:t> LB.</a:t>
            </a:r>
          </a:p>
          <a:p>
            <a:pPr marL="514350" indent="-514350">
              <a:buFont typeface="+mj-lt"/>
              <a:buAutoNum type="arabicPeriod"/>
            </a:pPr>
            <a:r>
              <a:rPr lang="en-US" dirty="0"/>
              <a:t>Lab &amp; Exam preparation. </a:t>
            </a:r>
          </a:p>
        </p:txBody>
      </p:sp>
    </p:spTree>
    <p:custDataLst>
      <p:tags r:id="rId1"/>
    </p:custDataLst>
    <p:extLst>
      <p:ext uri="{BB962C8B-B14F-4D97-AF65-F5344CB8AC3E}">
        <p14:creationId xmlns:p14="http://schemas.microsoft.com/office/powerpoint/2010/main" val="407514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224234" y="72213"/>
            <a:ext cx="4771644" cy="6494085"/>
          </a:xfrm>
          <a:prstGeom prst="rect">
            <a:avLst/>
          </a:prstGeom>
          <a:noFill/>
        </p:spPr>
        <p:txBody>
          <a:bodyPr wrap="square" rtlCol="0">
            <a:spAutoFit/>
          </a:bodyPr>
          <a:lstStyle/>
          <a:p>
            <a:r>
              <a:rPr lang="en-US" sz="3200" dirty="0" err="1"/>
              <a:t>apiVersion</a:t>
            </a:r>
            <a:r>
              <a:rPr lang="en-US" sz="3200" dirty="0"/>
              <a:t>: v1</a:t>
            </a:r>
          </a:p>
          <a:p>
            <a:r>
              <a:rPr lang="en-US" sz="3200" dirty="0"/>
              <a:t>kind: Service</a:t>
            </a:r>
          </a:p>
          <a:p>
            <a:r>
              <a:rPr lang="en-US" sz="3200" dirty="0"/>
              <a:t>metadata:</a:t>
            </a:r>
          </a:p>
          <a:p>
            <a:r>
              <a:rPr lang="en-US" sz="3200" dirty="0"/>
              <a:t>  name: my-service</a:t>
            </a:r>
          </a:p>
          <a:p>
            <a:r>
              <a:rPr lang="en-US" sz="3200" dirty="0"/>
              <a:t>  namespace: fubar</a:t>
            </a:r>
          </a:p>
          <a:p>
            <a:r>
              <a:rPr lang="en-US" sz="3200" dirty="0"/>
              <a:t>spec:</a:t>
            </a:r>
          </a:p>
          <a:p>
            <a:r>
              <a:rPr lang="en-US" sz="3200" dirty="0"/>
              <a:t>  type: </a:t>
            </a:r>
            <a:r>
              <a:rPr lang="en-US" sz="3200" dirty="0" err="1"/>
              <a:t>ClusterIP</a:t>
            </a:r>
            <a:endParaRPr lang="en-US" sz="3200" dirty="0"/>
          </a:p>
          <a:p>
            <a:r>
              <a:rPr lang="en-US" sz="3200" dirty="0"/>
              <a:t>  selector:</a:t>
            </a:r>
          </a:p>
          <a:p>
            <a:r>
              <a:rPr lang="en-US" sz="3200" dirty="0"/>
              <a:t>    app: test1</a:t>
            </a:r>
          </a:p>
          <a:p>
            <a:r>
              <a:rPr lang="en-US" sz="3200" dirty="0"/>
              <a:t>  ports:</a:t>
            </a:r>
          </a:p>
          <a:p>
            <a:r>
              <a:rPr lang="en-US" sz="3200" dirty="0"/>
              <a:t>  - protocol: TCP</a:t>
            </a:r>
          </a:p>
          <a:p>
            <a:r>
              <a:rPr lang="en-US" sz="3200" dirty="0"/>
              <a:t>    port: 80</a:t>
            </a:r>
          </a:p>
          <a:p>
            <a:r>
              <a:rPr lang="en-US" sz="3200" dirty="0"/>
              <a:t>    </a:t>
            </a:r>
            <a:r>
              <a:rPr lang="en-US" sz="3200" dirty="0" err="1"/>
              <a:t>targetPort</a:t>
            </a:r>
            <a:r>
              <a:rPr lang="en-US" sz="3200" dirty="0"/>
              <a:t>: 80</a:t>
            </a:r>
          </a:p>
        </p:txBody>
      </p:sp>
      <p:sp>
        <p:nvSpPr>
          <p:cNvPr id="3" name="TextBox 2">
            <a:extLst>
              <a:ext uri="{FF2B5EF4-FFF2-40B4-BE49-F238E27FC236}">
                <a16:creationId xmlns:a16="http://schemas.microsoft.com/office/drawing/2014/main" id="{BDA3CF00-B2A9-DF13-C9AC-1EECA1ED4216}"/>
              </a:ext>
            </a:extLst>
          </p:cNvPr>
          <p:cNvSpPr txBox="1"/>
          <p:nvPr/>
        </p:nvSpPr>
        <p:spPr>
          <a:xfrm>
            <a:off x="4037510" y="134711"/>
            <a:ext cx="4299730" cy="5909310"/>
          </a:xfrm>
          <a:prstGeom prst="rect">
            <a:avLst/>
          </a:prstGeom>
          <a:noFill/>
        </p:spPr>
        <p:txBody>
          <a:bodyPr wrap="square">
            <a:spAutoFit/>
          </a:bodyPr>
          <a:lstStyle/>
          <a:p>
            <a:r>
              <a:rPr lang="en-US" dirty="0" err="1">
                <a:latin typeface="Courier New" panose="02070309020205020404" pitchFamily="49" charset="0"/>
              </a:rPr>
              <a:t>apiVersion</a:t>
            </a:r>
            <a:r>
              <a:rPr lang="en-US" dirty="0">
                <a:latin typeface="Courier New" panose="02070309020205020404" pitchFamily="49" charset="0"/>
              </a:rPr>
              <a:t>: apps/v1</a:t>
            </a:r>
          </a:p>
          <a:p>
            <a:r>
              <a:rPr lang="en-US" dirty="0">
                <a:latin typeface="Courier New" panose="02070309020205020404" pitchFamily="49" charset="0"/>
              </a:rPr>
              <a:t>kind: Deployment</a:t>
            </a:r>
          </a:p>
          <a:p>
            <a:r>
              <a:rPr lang="en-US" dirty="0">
                <a:latin typeface="Courier New" panose="02070309020205020404" pitchFamily="49" charset="0"/>
              </a:rPr>
              <a:t>metadata:</a:t>
            </a:r>
          </a:p>
          <a:p>
            <a:r>
              <a:rPr lang="en-US" dirty="0">
                <a:latin typeface="Courier New" panose="02070309020205020404" pitchFamily="49" charset="0"/>
              </a:rPr>
              <a:t>  name: nginx-deployment</a:t>
            </a:r>
          </a:p>
          <a:p>
            <a:r>
              <a:rPr lang="en-US" dirty="0">
                <a:latin typeface="Courier New" panose="02070309020205020404" pitchFamily="49" charset="0"/>
              </a:rPr>
              <a:t>  labels:</a:t>
            </a:r>
          </a:p>
          <a:p>
            <a:r>
              <a:rPr lang="en-US" dirty="0">
                <a:latin typeface="Courier New" panose="02070309020205020404" pitchFamily="49" charset="0"/>
              </a:rPr>
              <a:t>    app: test1</a:t>
            </a:r>
          </a:p>
          <a:p>
            <a:r>
              <a:rPr lang="en-US" dirty="0">
                <a:latin typeface="Courier New" panose="02070309020205020404" pitchFamily="49" charset="0"/>
              </a:rPr>
              <a:t>spec:</a:t>
            </a:r>
          </a:p>
          <a:p>
            <a:r>
              <a:rPr lang="en-US" dirty="0">
                <a:latin typeface="Courier New" panose="02070309020205020404" pitchFamily="49" charset="0"/>
              </a:rPr>
              <a:t>  replicas: 3</a:t>
            </a:r>
          </a:p>
          <a:p>
            <a:r>
              <a:rPr lang="en-US" dirty="0">
                <a:latin typeface="Courier New" panose="02070309020205020404" pitchFamily="49" charset="0"/>
              </a:rPr>
              <a:t>  selector:</a:t>
            </a:r>
          </a:p>
          <a:p>
            <a:r>
              <a:rPr lang="en-US" dirty="0">
                <a:latin typeface="Courier New" panose="02070309020205020404" pitchFamily="49" charset="0"/>
              </a:rPr>
              <a:t>    </a:t>
            </a:r>
            <a:r>
              <a:rPr lang="en-US" dirty="0" err="1">
                <a:latin typeface="Courier New" panose="02070309020205020404" pitchFamily="49" charset="0"/>
              </a:rPr>
              <a:t>matchLabels</a:t>
            </a:r>
            <a:r>
              <a:rPr lang="en-US" dirty="0">
                <a:latin typeface="Courier New" panose="02070309020205020404" pitchFamily="49" charset="0"/>
              </a:rPr>
              <a:t>:</a:t>
            </a:r>
          </a:p>
          <a:p>
            <a:r>
              <a:rPr lang="en-US" dirty="0">
                <a:latin typeface="Courier New" panose="02070309020205020404" pitchFamily="49" charset="0"/>
              </a:rPr>
              <a:t>      app: test1</a:t>
            </a:r>
          </a:p>
          <a:p>
            <a:r>
              <a:rPr lang="en-US" dirty="0">
                <a:latin typeface="Courier New" panose="02070309020205020404" pitchFamily="49" charset="0"/>
              </a:rPr>
              <a:t>  template:</a:t>
            </a:r>
          </a:p>
          <a:p>
            <a:r>
              <a:rPr lang="en-US" dirty="0">
                <a:latin typeface="Courier New" panose="02070309020205020404" pitchFamily="49" charset="0"/>
              </a:rPr>
              <a:t>    metadata:</a:t>
            </a:r>
          </a:p>
          <a:p>
            <a:r>
              <a:rPr lang="en-US" dirty="0">
                <a:latin typeface="Courier New" panose="02070309020205020404" pitchFamily="49" charset="0"/>
              </a:rPr>
              <a:t>      labels:</a:t>
            </a:r>
          </a:p>
          <a:p>
            <a:r>
              <a:rPr lang="en-US" dirty="0">
                <a:latin typeface="Courier New" panose="02070309020205020404" pitchFamily="49" charset="0"/>
              </a:rPr>
              <a:t>        app: test1</a:t>
            </a:r>
          </a:p>
          <a:p>
            <a:r>
              <a:rPr lang="en-US" dirty="0">
                <a:latin typeface="Courier New" panose="02070309020205020404" pitchFamily="49" charset="0"/>
              </a:rPr>
              <a:t>    spec:</a:t>
            </a:r>
          </a:p>
          <a:p>
            <a:r>
              <a:rPr lang="en-US" dirty="0">
                <a:latin typeface="Courier New" panose="02070309020205020404" pitchFamily="49" charset="0"/>
              </a:rPr>
              <a:t>      containers:</a:t>
            </a:r>
          </a:p>
          <a:p>
            <a:r>
              <a:rPr lang="en-US" dirty="0">
                <a:latin typeface="Courier New" panose="02070309020205020404" pitchFamily="49" charset="0"/>
              </a:rPr>
              <a:t>      - name: nginx</a:t>
            </a:r>
          </a:p>
          <a:p>
            <a:r>
              <a:rPr lang="en-US" dirty="0">
                <a:latin typeface="Courier New" panose="02070309020205020404" pitchFamily="49" charset="0"/>
              </a:rPr>
              <a:t>        image: nginx:1.14.2</a:t>
            </a:r>
          </a:p>
          <a:p>
            <a:r>
              <a:rPr lang="en-US" dirty="0">
                <a:latin typeface="Courier New" panose="02070309020205020404" pitchFamily="49" charset="0"/>
              </a:rPr>
              <a:t>        ports:</a:t>
            </a:r>
          </a:p>
          <a:p>
            <a:r>
              <a:rPr lang="en-US" dirty="0">
                <a:latin typeface="Courier New" panose="02070309020205020404" pitchFamily="49" charset="0"/>
              </a:rPr>
              <a:t>        - </a:t>
            </a:r>
            <a:r>
              <a:rPr lang="en-US" dirty="0" err="1">
                <a:latin typeface="Courier New" panose="02070309020205020404" pitchFamily="49" charset="0"/>
              </a:rPr>
              <a:t>containerPort</a:t>
            </a:r>
            <a:r>
              <a:rPr lang="en-US" dirty="0">
                <a:latin typeface="Courier New" panose="02070309020205020404" pitchFamily="49" charset="0"/>
              </a:rPr>
              <a:t>: 80</a:t>
            </a:r>
          </a:p>
        </p:txBody>
      </p:sp>
      <p:sp>
        <p:nvSpPr>
          <p:cNvPr id="4" name="Rectangle 3">
            <a:extLst>
              <a:ext uri="{FF2B5EF4-FFF2-40B4-BE49-F238E27FC236}">
                <a16:creationId xmlns:a16="http://schemas.microsoft.com/office/drawing/2014/main" id="{17697C7F-0E2C-5A29-623C-F96A270B623E}"/>
              </a:ext>
            </a:extLst>
          </p:cNvPr>
          <p:cNvSpPr/>
          <p:nvPr/>
        </p:nvSpPr>
        <p:spPr>
          <a:xfrm>
            <a:off x="4838700" y="2924543"/>
            <a:ext cx="1922036" cy="278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861C55-D615-DF4A-6E01-7426AF51408A}"/>
              </a:ext>
            </a:extLst>
          </p:cNvPr>
          <p:cNvSpPr/>
          <p:nvPr/>
        </p:nvSpPr>
        <p:spPr>
          <a:xfrm>
            <a:off x="4853875" y="4017293"/>
            <a:ext cx="2185797" cy="282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8F7F0EEC-1AA7-B496-FA6D-619AABEE9BA4}"/>
              </a:ext>
            </a:extLst>
          </p:cNvPr>
          <p:cNvSpPr>
            <a:spLocks/>
          </p:cNvSpPr>
          <p:nvPr/>
        </p:nvSpPr>
        <p:spPr bwMode="auto">
          <a:xfrm rot="10553102">
            <a:off x="7053351" y="3932602"/>
            <a:ext cx="1062667" cy="419457"/>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4FB72B4E-0362-56A0-F1FB-5AAD28DFC56B}"/>
              </a:ext>
            </a:extLst>
          </p:cNvPr>
          <p:cNvSpPr txBox="1"/>
          <p:nvPr/>
        </p:nvSpPr>
        <p:spPr>
          <a:xfrm>
            <a:off x="7769451" y="3171193"/>
            <a:ext cx="4132989" cy="923330"/>
          </a:xfrm>
          <a:prstGeom prst="rect">
            <a:avLst/>
          </a:prstGeom>
          <a:noFill/>
          <a:ln w="28575">
            <a:solidFill>
              <a:srgbClr val="FF0000"/>
            </a:solidFill>
          </a:ln>
        </p:spPr>
        <p:txBody>
          <a:bodyPr wrap="square" rtlCol="0">
            <a:spAutoFit/>
          </a:bodyPr>
          <a:lstStyle/>
          <a:p>
            <a:r>
              <a:rPr lang="en-US" dirty="0"/>
              <a:t>Both values must be equal then only these pods will be selected by ReplicationController</a:t>
            </a:r>
          </a:p>
        </p:txBody>
      </p:sp>
      <p:sp>
        <p:nvSpPr>
          <p:cNvPr id="9" name="Freeform 5">
            <a:extLst>
              <a:ext uri="{FF2B5EF4-FFF2-40B4-BE49-F238E27FC236}">
                <a16:creationId xmlns:a16="http://schemas.microsoft.com/office/drawing/2014/main" id="{135D808D-CB25-DCE5-B26B-FF1504477EF2}"/>
              </a:ext>
            </a:extLst>
          </p:cNvPr>
          <p:cNvSpPr>
            <a:spLocks/>
          </p:cNvSpPr>
          <p:nvPr/>
        </p:nvSpPr>
        <p:spPr bwMode="auto">
          <a:xfrm rot="10589847" flipV="1">
            <a:off x="6793262" y="2630922"/>
            <a:ext cx="2253567" cy="587241"/>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8AA979E6-3D56-B2EA-2E36-BA1241B2B361}"/>
              </a:ext>
            </a:extLst>
          </p:cNvPr>
          <p:cNvSpPr>
            <a:spLocks/>
          </p:cNvSpPr>
          <p:nvPr/>
        </p:nvSpPr>
        <p:spPr bwMode="auto">
          <a:xfrm rot="8723574" flipV="1">
            <a:off x="2207378" y="3257324"/>
            <a:ext cx="2779935" cy="587241"/>
          </a:xfrm>
          <a:custGeom>
            <a:avLst/>
            <a:gdLst>
              <a:gd name="T0" fmla="*/ 1642 w 1642"/>
              <a:gd name="T1" fmla="*/ 266 h 771"/>
              <a:gd name="T2" fmla="*/ 1333 w 1642"/>
              <a:gd name="T3" fmla="*/ 0 h 771"/>
              <a:gd name="T4" fmla="*/ 1333 w 1642"/>
              <a:gd name="T5" fmla="*/ 134 h 771"/>
              <a:gd name="T6" fmla="*/ 0 w 1642"/>
              <a:gd name="T7" fmla="*/ 771 h 771"/>
              <a:gd name="T8" fmla="*/ 0 w 1642"/>
              <a:gd name="T9" fmla="*/ 771 h 771"/>
              <a:gd name="T10" fmla="*/ 1333 w 1642"/>
              <a:gd name="T11" fmla="*/ 398 h 771"/>
              <a:gd name="T12" fmla="*/ 1333 w 1642"/>
              <a:gd name="T13" fmla="*/ 532 h 771"/>
              <a:gd name="T14" fmla="*/ 1642 w 1642"/>
              <a:gd name="T15" fmla="*/ 266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2" h="771">
                <a:moveTo>
                  <a:pt x="1642" y="266"/>
                </a:moveTo>
                <a:cubicBezTo>
                  <a:pt x="1333" y="0"/>
                  <a:pt x="1333" y="0"/>
                  <a:pt x="1333" y="0"/>
                </a:cubicBezTo>
                <a:cubicBezTo>
                  <a:pt x="1333" y="134"/>
                  <a:pt x="1333" y="134"/>
                  <a:pt x="1333" y="134"/>
                </a:cubicBezTo>
                <a:cubicBezTo>
                  <a:pt x="1333" y="134"/>
                  <a:pt x="394" y="110"/>
                  <a:pt x="0" y="771"/>
                </a:cubicBezTo>
                <a:cubicBezTo>
                  <a:pt x="0" y="771"/>
                  <a:pt x="0" y="771"/>
                  <a:pt x="0" y="771"/>
                </a:cubicBezTo>
                <a:cubicBezTo>
                  <a:pt x="402" y="297"/>
                  <a:pt x="1333" y="398"/>
                  <a:pt x="1333" y="398"/>
                </a:cubicBezTo>
                <a:cubicBezTo>
                  <a:pt x="1333" y="532"/>
                  <a:pt x="1333" y="532"/>
                  <a:pt x="1333" y="532"/>
                </a:cubicBezTo>
                <a:lnTo>
                  <a:pt x="1642" y="266"/>
                </a:lnTo>
                <a:close/>
              </a:path>
            </a:pathLst>
          </a:custGeom>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61567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6" end="6"/>
                                            </p:txEl>
                                          </p:spTgt>
                                        </p:tgtEl>
                                        <p:attrNameLst>
                                          <p:attrName>style.visibility</p:attrName>
                                        </p:attrNameLst>
                                      </p:cBhvr>
                                      <p:to>
                                        <p:strVal val="visible"/>
                                      </p:to>
                                    </p:set>
                                    <p:animEffect transition="in" filter="wipe(left)">
                                      <p:cBhvr>
                                        <p:cTn id="7" dur="500"/>
                                        <p:tgtEl>
                                          <p:spTgt spid="2">
                                            <p:txEl>
                                              <p:pRg st="6" end="6"/>
                                            </p:txEl>
                                          </p:spTgt>
                                        </p:tgtEl>
                                      </p:cBhvr>
                                    </p:animEffect>
                                  </p:childTnLst>
                                  <p:subTnLst>
                                    <p:animClr clrSpc="rgb" dir="cw">
                                      <p:cBhvr override="childStyle">
                                        <p:cTn dur="1" fill="hold" display="0" masterRel="nextClick" afterEffect="1"/>
                                        <p:tgtEl>
                                          <p:spTgt spid="2">
                                            <p:txEl>
                                              <p:pRg st="6" end="6"/>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A8F6242-19E9-9F79-A31D-03BB9556AF20}"/>
              </a:ext>
            </a:extLst>
          </p:cNvPr>
          <p:cNvSpPr txBox="1"/>
          <p:nvPr/>
        </p:nvSpPr>
        <p:spPr>
          <a:xfrm>
            <a:off x="812800" y="647700"/>
            <a:ext cx="4559300" cy="584775"/>
          </a:xfrm>
          <a:prstGeom prst="rect">
            <a:avLst/>
          </a:prstGeom>
          <a:noFill/>
        </p:spPr>
        <p:txBody>
          <a:bodyPr wrap="square" rtlCol="0">
            <a:spAutoFit/>
          </a:bodyPr>
          <a:lstStyle/>
          <a:p>
            <a:r>
              <a:rPr lang="en-US" sz="3200" dirty="0"/>
              <a:t>How to create </a:t>
            </a:r>
            <a:r>
              <a:rPr lang="en-US" sz="3200" dirty="0" err="1"/>
              <a:t>ClusterIP</a:t>
            </a:r>
            <a:r>
              <a:rPr lang="en-US" sz="3200" dirty="0"/>
              <a:t> </a:t>
            </a:r>
          </a:p>
        </p:txBody>
      </p:sp>
      <p:sp>
        <p:nvSpPr>
          <p:cNvPr id="3" name="TextBox 2">
            <a:extLst>
              <a:ext uri="{FF2B5EF4-FFF2-40B4-BE49-F238E27FC236}">
                <a16:creationId xmlns:a16="http://schemas.microsoft.com/office/drawing/2014/main" id="{6E4F0DED-90F4-08E1-31DE-63FA7DDAEF65}"/>
              </a:ext>
            </a:extLst>
          </p:cNvPr>
          <p:cNvSpPr txBox="1"/>
          <p:nvPr/>
        </p:nvSpPr>
        <p:spPr>
          <a:xfrm>
            <a:off x="1765300" y="1854200"/>
            <a:ext cx="3035300" cy="584775"/>
          </a:xfrm>
          <a:prstGeom prst="rect">
            <a:avLst/>
          </a:prstGeom>
          <a:noFill/>
        </p:spPr>
        <p:txBody>
          <a:bodyPr wrap="square" rtlCol="0">
            <a:spAutoFit/>
          </a:bodyPr>
          <a:lstStyle/>
          <a:p>
            <a:r>
              <a:rPr lang="en-US" sz="3200" dirty="0"/>
              <a:t>From Yaml file</a:t>
            </a:r>
          </a:p>
        </p:txBody>
      </p:sp>
      <p:pic>
        <p:nvPicPr>
          <p:cNvPr id="4" name="Graphic 3" descr="Checkmark with solid fill">
            <a:extLst>
              <a:ext uri="{FF2B5EF4-FFF2-40B4-BE49-F238E27FC236}">
                <a16:creationId xmlns:a16="http://schemas.microsoft.com/office/drawing/2014/main" id="{43E0BF73-C8D3-2983-47B0-11757A421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79241">
            <a:off x="4914900" y="1735458"/>
            <a:ext cx="914400" cy="914400"/>
          </a:xfrm>
          <a:prstGeom prst="rect">
            <a:avLst/>
          </a:prstGeom>
        </p:spPr>
      </p:pic>
      <p:sp>
        <p:nvSpPr>
          <p:cNvPr id="5" name="Rectangle 4">
            <a:extLst>
              <a:ext uri="{FF2B5EF4-FFF2-40B4-BE49-F238E27FC236}">
                <a16:creationId xmlns:a16="http://schemas.microsoft.com/office/drawing/2014/main" id="{F877DDCE-9094-6793-71B5-894AD3BCE9F6}"/>
              </a:ext>
            </a:extLst>
          </p:cNvPr>
          <p:cNvSpPr/>
          <p:nvPr/>
        </p:nvSpPr>
        <p:spPr>
          <a:xfrm>
            <a:off x="4727331" y="1760887"/>
            <a:ext cx="1289538" cy="8635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9C6862-AB80-BAB8-0E0A-E5650A5F55D7}"/>
              </a:ext>
            </a:extLst>
          </p:cNvPr>
          <p:cNvSpPr txBox="1"/>
          <p:nvPr/>
        </p:nvSpPr>
        <p:spPr>
          <a:xfrm>
            <a:off x="1765300" y="3460462"/>
            <a:ext cx="3708400" cy="584775"/>
          </a:xfrm>
          <a:prstGeom prst="rect">
            <a:avLst/>
          </a:prstGeom>
          <a:noFill/>
        </p:spPr>
        <p:txBody>
          <a:bodyPr wrap="square" rtlCol="0">
            <a:spAutoFit/>
          </a:bodyPr>
          <a:lstStyle/>
          <a:p>
            <a:r>
              <a:rPr lang="en-US" sz="3200" dirty="0"/>
              <a:t>From command line</a:t>
            </a:r>
          </a:p>
        </p:txBody>
      </p:sp>
    </p:spTree>
    <p:extLst>
      <p:ext uri="{BB962C8B-B14F-4D97-AF65-F5344CB8AC3E}">
        <p14:creationId xmlns:p14="http://schemas.microsoft.com/office/powerpoint/2010/main" val="68219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subTnLst>
                                    <p:animClr clrSpc="rgb" dir="cw">
                                      <p:cBhvr override="childStyle">
                                        <p:cTn dur="1" fill="hold" display="0" masterRel="nextClick" afterEffect="1"/>
                                        <p:tgtEl>
                                          <p:spTgt spid="6"/>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02F8974-14C6-FC8B-4242-438084F6D7F9}"/>
              </a:ext>
            </a:extLst>
          </p:cNvPr>
          <p:cNvSpPr txBox="1"/>
          <p:nvPr/>
        </p:nvSpPr>
        <p:spPr>
          <a:xfrm>
            <a:off x="381000" y="746760"/>
            <a:ext cx="11033760" cy="3477875"/>
          </a:xfrm>
          <a:prstGeom prst="rect">
            <a:avLst/>
          </a:prstGeom>
          <a:noFill/>
        </p:spPr>
        <p:txBody>
          <a:bodyPr wrap="square" rtlCol="0">
            <a:spAutoFit/>
          </a:bodyPr>
          <a:lstStyle/>
          <a:p>
            <a:r>
              <a:rPr lang="en-US" sz="3600" dirty="0"/>
              <a:t>kubectl -n fubar create service </a:t>
            </a:r>
            <a:r>
              <a:rPr lang="en-US" sz="3600" b="1" dirty="0" err="1"/>
              <a:t>clusterip</a:t>
            </a:r>
            <a:r>
              <a:rPr lang="en-US" sz="3600" b="1" dirty="0"/>
              <a:t> </a:t>
            </a:r>
            <a:r>
              <a:rPr lang="en-US" sz="3600" b="1" dirty="0">
                <a:solidFill>
                  <a:schemeClr val="accent5"/>
                </a:solidFill>
              </a:rPr>
              <a:t>my-cs</a:t>
            </a:r>
            <a:r>
              <a:rPr lang="en-US" sz="3600" b="1" dirty="0"/>
              <a:t> </a:t>
            </a:r>
            <a:r>
              <a:rPr lang="en-US" sz="3600" dirty="0"/>
              <a:t>--</a:t>
            </a:r>
            <a:r>
              <a:rPr lang="en-US" sz="3600" dirty="0" err="1"/>
              <a:t>tcp</a:t>
            </a:r>
            <a:r>
              <a:rPr lang="en-US" sz="3600" dirty="0"/>
              <a:t>=80:80</a:t>
            </a:r>
          </a:p>
          <a:p>
            <a:endParaRPr lang="en-US" sz="3600" dirty="0"/>
          </a:p>
          <a:p>
            <a:r>
              <a:rPr lang="en-US" sz="3600" dirty="0"/>
              <a:t>kubectl edit  -n fubar service/my-cs</a:t>
            </a:r>
          </a:p>
          <a:p>
            <a:endParaRPr lang="en-US" sz="3600" dirty="0"/>
          </a:p>
          <a:p>
            <a:r>
              <a:rPr lang="en-US" sz="3600" dirty="0"/>
              <a:t>kubectl -n fubar get endpoints/my-cs</a:t>
            </a:r>
          </a:p>
          <a:p>
            <a:r>
              <a:rPr lang="en-US" sz="2000" dirty="0">
                <a:latin typeface="Courier New" panose="02070309020205020404" pitchFamily="49" charset="0"/>
                <a:cs typeface="Courier New" panose="02070309020205020404" pitchFamily="49" charset="0"/>
              </a:rPr>
              <a:t>NAME    ENDPOINTS                                              AGE</a:t>
            </a:r>
          </a:p>
          <a:p>
            <a:r>
              <a:rPr lang="en-US" sz="2000" dirty="0">
                <a:latin typeface="Courier New" panose="02070309020205020404" pitchFamily="49" charset="0"/>
                <a:cs typeface="Courier New" panose="02070309020205020404" pitchFamily="49" charset="0"/>
              </a:rPr>
              <a:t>my-cs </a:t>
            </a:r>
            <a:r>
              <a:rPr lang="en-US" sz="2000" dirty="0">
                <a:latin typeface="Consolas" panose="020B0609020204030204" pitchFamily="49" charset="0"/>
                <a:cs typeface="AngsanaUPC" panose="020B0502040204020203" pitchFamily="18" charset="-34"/>
              </a:rPr>
              <a:t>172.16.14.11</a:t>
            </a:r>
            <a:r>
              <a:rPr lang="en-US" sz="2000" dirty="0">
                <a:latin typeface="Courier New" panose="02070309020205020404" pitchFamily="49" charset="0"/>
                <a:cs typeface="Courier New" panose="02070309020205020404" pitchFamily="49" charset="0"/>
              </a:rPr>
              <a:t>:80,</a:t>
            </a:r>
            <a:r>
              <a:rPr lang="en-US" sz="2000" dirty="0">
                <a:latin typeface="Consolas" panose="020B0609020204030204" pitchFamily="49" charset="0"/>
                <a:cs typeface="AngsanaUPC" panose="020B0502040204020203" pitchFamily="18" charset="-34"/>
              </a:rPr>
              <a:t>172.16.14.112</a:t>
            </a:r>
            <a:r>
              <a:rPr lang="en-US" sz="2000" dirty="0">
                <a:latin typeface="Courier New" panose="02070309020205020404" pitchFamily="49" charset="0"/>
                <a:cs typeface="Courier New" panose="02070309020205020404" pitchFamily="49" charset="0"/>
              </a:rPr>
              <a:t>:80,</a:t>
            </a:r>
            <a:r>
              <a:rPr lang="en-US" sz="2000" dirty="0">
                <a:latin typeface="Consolas" panose="020B0609020204030204" pitchFamily="49" charset="0"/>
                <a:cs typeface="AngsanaUPC" panose="020B0502040204020203" pitchFamily="18" charset="-34"/>
              </a:rPr>
              <a:t>172.16.133.129</a:t>
            </a:r>
            <a:r>
              <a:rPr lang="en-US" sz="2000" dirty="0">
                <a:latin typeface="Courier New" panose="02070309020205020404" pitchFamily="49" charset="0"/>
                <a:cs typeface="Courier New" panose="02070309020205020404" pitchFamily="49" charset="0"/>
              </a:rPr>
              <a:t>:80         71s</a:t>
            </a:r>
          </a:p>
        </p:txBody>
      </p:sp>
    </p:spTree>
    <p:extLst>
      <p:ext uri="{BB962C8B-B14F-4D97-AF65-F5344CB8AC3E}">
        <p14:creationId xmlns:p14="http://schemas.microsoft.com/office/powerpoint/2010/main" val="320967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par>
                          <p:cTn id="18" fill="hold">
                            <p:stCondLst>
                              <p:cond delay="2050"/>
                            </p:stCondLst>
                            <p:childTnLst>
                              <p:par>
                                <p:cTn id="19" presetID="1" presetClass="entr" presetSubtype="0" fill="hold" nodeType="after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E6C91-F6B4-C751-57CA-07564BDBABC6}"/>
              </a:ext>
            </a:extLst>
          </p:cNvPr>
          <p:cNvSpPr>
            <a:spLocks noGrp="1"/>
          </p:cNvSpPr>
          <p:nvPr>
            <p:ph idx="1"/>
          </p:nvPr>
        </p:nvSpPr>
        <p:spPr>
          <a:xfrm>
            <a:off x="275492" y="129302"/>
            <a:ext cx="11782529" cy="6614990"/>
          </a:xfrm>
        </p:spPr>
        <p:txBody>
          <a:bodyPr>
            <a:normAutofit fontScale="47500" lnSpcReduction="20000"/>
          </a:bodyPr>
          <a:lstStyle/>
          <a:p>
            <a:pPr marL="0" indent="0">
              <a:buNone/>
            </a:pPr>
            <a:r>
              <a:rPr lang="en-US" dirty="0"/>
              <a:t>[root@master1 ~]# </a:t>
            </a:r>
            <a:r>
              <a:rPr lang="en-US" sz="3800" b="1" dirty="0"/>
              <a:t>kubectl -n fubar create </a:t>
            </a:r>
            <a:r>
              <a:rPr lang="en-US" sz="3800" b="1" dirty="0">
                <a:solidFill>
                  <a:schemeClr val="accent6"/>
                </a:solidFill>
              </a:rPr>
              <a:t>deployment test2-deploy</a:t>
            </a:r>
            <a:r>
              <a:rPr lang="en-US" sz="3800" b="1" dirty="0"/>
              <a:t> --image=nginx</a:t>
            </a:r>
          </a:p>
          <a:p>
            <a:pPr marL="0" indent="0">
              <a:buNone/>
            </a:pPr>
            <a:r>
              <a:rPr lang="en-US" dirty="0" err="1"/>
              <a:t>deployment.apps</a:t>
            </a:r>
            <a:r>
              <a:rPr lang="en-US" dirty="0"/>
              <a:t>/test2-deploy created</a:t>
            </a:r>
          </a:p>
          <a:p>
            <a:pPr marL="0" indent="0">
              <a:buNone/>
            </a:pPr>
            <a:r>
              <a:rPr lang="en-US" dirty="0"/>
              <a:t>[root@master1 ~]# </a:t>
            </a:r>
            <a:r>
              <a:rPr lang="en-US" sz="3800" b="1" dirty="0"/>
              <a:t>kubectl -n fubar expose </a:t>
            </a:r>
            <a:r>
              <a:rPr lang="en-US" sz="3800" b="1" dirty="0">
                <a:solidFill>
                  <a:schemeClr val="accent6"/>
                </a:solidFill>
              </a:rPr>
              <a:t>deployment test2-deploy </a:t>
            </a:r>
            <a:r>
              <a:rPr lang="en-US" sz="3800" b="1" dirty="0"/>
              <a:t>--port=80 --target-port=80 --protocol=TCP  </a:t>
            </a:r>
            <a:endParaRPr lang="en-US" b="1" dirty="0"/>
          </a:p>
          <a:p>
            <a:pPr marL="0" indent="0">
              <a:buNone/>
            </a:pPr>
            <a:r>
              <a:rPr lang="en-US" dirty="0"/>
              <a:t>service/test2-deploy exposed</a:t>
            </a:r>
          </a:p>
          <a:p>
            <a:pPr marL="0" indent="0">
              <a:buNone/>
            </a:pPr>
            <a:r>
              <a:rPr lang="en-US" dirty="0"/>
              <a:t>[root@master1 ~]# </a:t>
            </a:r>
            <a:r>
              <a:rPr lang="en-US" sz="4200" b="1" dirty="0"/>
              <a:t>kubectl -n fubar get all</a:t>
            </a:r>
          </a:p>
          <a:p>
            <a:pPr marL="0" indent="0">
              <a:buNone/>
            </a:pPr>
            <a:r>
              <a:rPr lang="en-US" dirty="0">
                <a:latin typeface="Courier New" panose="02070309020205020404" pitchFamily="49" charset="0"/>
                <a:cs typeface="Courier New" panose="02070309020205020404" pitchFamily="49" charset="0"/>
              </a:rPr>
              <a:t>NAME                                READY   STATUS    RESTARTS        AGE</a:t>
            </a:r>
          </a:p>
          <a:p>
            <a:pPr marL="0" indent="0">
              <a:buNone/>
            </a:pPr>
            <a:r>
              <a:rPr lang="en-US" dirty="0">
                <a:latin typeface="Courier New" panose="02070309020205020404" pitchFamily="49" charset="0"/>
                <a:cs typeface="Courier New" panose="02070309020205020404" pitchFamily="49" charset="0"/>
              </a:rPr>
              <a:t>pod/test1-7d76cfc454-4vxfk          1/1     Running   0               6h36m</a:t>
            </a:r>
          </a:p>
          <a:p>
            <a:pPr marL="0" indent="0">
              <a:buNone/>
            </a:pPr>
            <a:r>
              <a:rPr lang="en-US" dirty="0">
                <a:latin typeface="Courier New" panose="02070309020205020404" pitchFamily="49" charset="0"/>
                <a:cs typeface="Courier New" panose="02070309020205020404" pitchFamily="49" charset="0"/>
              </a:rPr>
              <a:t>pod/test1-7d76cfc454-c9vtr          1/1     Running   1 (6h38m ago)   17h</a:t>
            </a:r>
          </a:p>
          <a:p>
            <a:pPr marL="0" indent="0">
              <a:buNone/>
            </a:pPr>
            <a:r>
              <a:rPr lang="en-US" dirty="0">
                <a:latin typeface="Courier New" panose="02070309020205020404" pitchFamily="49" charset="0"/>
                <a:cs typeface="Courier New" panose="02070309020205020404" pitchFamily="49" charset="0"/>
              </a:rPr>
              <a:t>pod/test1-7d76cfc454-wmkr8          1/1     Running   1 (6h38m ago)   17h</a:t>
            </a:r>
          </a:p>
          <a:p>
            <a:pPr marL="0" indent="0">
              <a:buNone/>
            </a:pPr>
            <a:r>
              <a:rPr lang="en-US" dirty="0">
                <a:latin typeface="Courier New" panose="02070309020205020404" pitchFamily="49" charset="0"/>
                <a:cs typeface="Courier New" panose="02070309020205020404" pitchFamily="49" charset="0"/>
              </a:rPr>
              <a:t>pod/test2-deploy-7ff89c8d85-bqgl9   1/1     Running   0               36s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NAME                          TYPE        CLUSTER-IP      EXTERNAL-IP   PORT(S)        AGE</a:t>
            </a:r>
          </a:p>
          <a:p>
            <a:pPr marL="0" indent="0">
              <a:buNone/>
            </a:pPr>
            <a:r>
              <a:rPr lang="en-US" dirty="0">
                <a:latin typeface="Courier New" panose="02070309020205020404" pitchFamily="49" charset="0"/>
                <a:cs typeface="Courier New" panose="02070309020205020404" pitchFamily="49" charset="0"/>
              </a:rPr>
              <a:t>service/my-cs                 </a:t>
            </a:r>
            <a:r>
              <a:rPr lang="en-US" dirty="0" err="1">
                <a:latin typeface="Courier New" panose="02070309020205020404" pitchFamily="49" charset="0"/>
                <a:cs typeface="Courier New" panose="02070309020205020404" pitchFamily="49" charset="0"/>
              </a:rPr>
              <a:t>ClusterIP</a:t>
            </a:r>
            <a:r>
              <a:rPr lang="en-US" dirty="0">
                <a:latin typeface="Courier New" panose="02070309020205020404" pitchFamily="49" charset="0"/>
                <a:cs typeface="Courier New" panose="02070309020205020404" pitchFamily="49" charset="0"/>
              </a:rPr>
              <a:t>   10.103.0.191    &lt;none&gt;        80/TCP         17h</a:t>
            </a:r>
          </a:p>
          <a:p>
            <a:pPr marL="0" indent="0">
              <a:buNone/>
            </a:pPr>
            <a:r>
              <a:rPr lang="en-US" dirty="0">
                <a:latin typeface="Courier New" panose="02070309020205020404" pitchFamily="49" charset="0"/>
                <a:cs typeface="Courier New" panose="02070309020205020404" pitchFamily="49" charset="0"/>
              </a:rPr>
              <a:t>service/my-service            </a:t>
            </a:r>
            <a:r>
              <a:rPr lang="en-US" dirty="0" err="1">
                <a:latin typeface="Courier New" panose="02070309020205020404" pitchFamily="49" charset="0"/>
                <a:cs typeface="Courier New" panose="02070309020205020404" pitchFamily="49" charset="0"/>
              </a:rPr>
              <a:t>ClusterIP</a:t>
            </a:r>
            <a:r>
              <a:rPr lang="en-US" dirty="0">
                <a:latin typeface="Courier New" panose="02070309020205020404" pitchFamily="49" charset="0"/>
                <a:cs typeface="Courier New" panose="02070309020205020404" pitchFamily="49" charset="0"/>
              </a:rPr>
              <a:t>   10.107.4.233    &lt;none&gt;        80/TCP         18h</a:t>
            </a:r>
          </a:p>
          <a:p>
            <a:pPr marL="0" indent="0">
              <a:buNone/>
            </a:pPr>
            <a:r>
              <a:rPr lang="en-US" sz="2900" b="1" dirty="0">
                <a:solidFill>
                  <a:schemeClr val="accent1"/>
                </a:solidFill>
                <a:latin typeface="Courier New" panose="02070309020205020404" pitchFamily="49" charset="0"/>
                <a:cs typeface="Courier New" panose="02070309020205020404" pitchFamily="49" charset="0"/>
              </a:rPr>
              <a:t>service/test2-deploy        </a:t>
            </a:r>
            <a:r>
              <a:rPr lang="en-US" dirty="0" err="1">
                <a:latin typeface="Courier New" panose="02070309020205020404" pitchFamily="49" charset="0"/>
                <a:cs typeface="Courier New" panose="02070309020205020404" pitchFamily="49" charset="0"/>
              </a:rPr>
              <a:t>ClusterIP</a:t>
            </a:r>
            <a:r>
              <a:rPr lang="en-US" dirty="0">
                <a:latin typeface="Courier New" panose="02070309020205020404" pitchFamily="49" charset="0"/>
                <a:cs typeface="Courier New" panose="02070309020205020404" pitchFamily="49" charset="0"/>
              </a:rPr>
              <a:t>   10.97.221.134   &lt;none&gt;        80/TCP         8s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NAME                           READY   UP-TO-DATE   AVAILABLE   AGE</a:t>
            </a:r>
          </a:p>
          <a:p>
            <a:pPr marL="0" indent="0">
              <a:buNone/>
            </a:pPr>
            <a:r>
              <a:rPr lang="en-US" dirty="0" err="1">
                <a:latin typeface="Courier New" panose="02070309020205020404" pitchFamily="49" charset="0"/>
                <a:cs typeface="Courier New" panose="02070309020205020404" pitchFamily="49" charset="0"/>
              </a:rPr>
              <a:t>deployment.apps</a:t>
            </a:r>
            <a:r>
              <a:rPr lang="en-US" dirty="0">
                <a:latin typeface="Courier New" panose="02070309020205020404" pitchFamily="49" charset="0"/>
                <a:cs typeface="Courier New" panose="02070309020205020404" pitchFamily="49" charset="0"/>
              </a:rPr>
              <a:t>/test1          3/3     3            3           18h</a:t>
            </a:r>
          </a:p>
          <a:p>
            <a:pPr marL="0" indent="0">
              <a:buNone/>
            </a:pPr>
            <a:r>
              <a:rPr lang="en-US" sz="3800" b="1" dirty="0" err="1">
                <a:solidFill>
                  <a:schemeClr val="accent6"/>
                </a:solidFill>
              </a:rPr>
              <a:t>deployment.apps</a:t>
            </a:r>
            <a:r>
              <a:rPr lang="en-US" sz="3800" b="1" dirty="0">
                <a:solidFill>
                  <a:schemeClr val="accent6"/>
                </a:solidFill>
              </a:rPr>
              <a:t>/test2-deploy   </a:t>
            </a:r>
            <a:r>
              <a:rPr lang="en-US" dirty="0">
                <a:latin typeface="Courier New" panose="02070309020205020404" pitchFamily="49" charset="0"/>
                <a:cs typeface="Courier New" panose="02070309020205020404" pitchFamily="49" charset="0"/>
              </a:rPr>
              <a:t>1/1     1            1           36s</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NAME                                      DESIRED   CURRENT   READY   AGE</a:t>
            </a:r>
          </a:p>
          <a:p>
            <a:pPr marL="0" indent="0">
              <a:buNone/>
            </a:pPr>
            <a:r>
              <a:rPr lang="en-US" dirty="0" err="1">
                <a:latin typeface="Courier New" panose="02070309020205020404" pitchFamily="49" charset="0"/>
                <a:cs typeface="Courier New" panose="02070309020205020404" pitchFamily="49" charset="0"/>
              </a:rPr>
              <a:t>replicaset.apps</a:t>
            </a:r>
            <a:r>
              <a:rPr lang="en-US" dirty="0">
                <a:latin typeface="Courier New" panose="02070309020205020404" pitchFamily="49" charset="0"/>
                <a:cs typeface="Courier New" panose="02070309020205020404" pitchFamily="49" charset="0"/>
              </a:rPr>
              <a:t>/test1-7d76cfc454          3         3         3       18h</a:t>
            </a:r>
          </a:p>
          <a:p>
            <a:pPr marL="0" indent="0">
              <a:buNone/>
            </a:pPr>
            <a:r>
              <a:rPr lang="en-US" dirty="0" err="1">
                <a:latin typeface="Courier New" panose="02070309020205020404" pitchFamily="49" charset="0"/>
                <a:cs typeface="Courier New" panose="02070309020205020404" pitchFamily="49" charset="0"/>
              </a:rPr>
              <a:t>replicaset.apps</a:t>
            </a:r>
            <a:r>
              <a:rPr lang="en-US" dirty="0">
                <a:latin typeface="Courier New" panose="02070309020205020404" pitchFamily="49" charset="0"/>
                <a:cs typeface="Courier New" panose="02070309020205020404" pitchFamily="49" charset="0"/>
              </a:rPr>
              <a:t>/test2-deploy-7ff89c8d85   1         1         1       36s</a:t>
            </a:r>
          </a:p>
        </p:txBody>
      </p:sp>
      <p:sp>
        <p:nvSpPr>
          <p:cNvPr id="4" name="Rectangle 3">
            <a:extLst>
              <a:ext uri="{FF2B5EF4-FFF2-40B4-BE49-F238E27FC236}">
                <a16:creationId xmlns:a16="http://schemas.microsoft.com/office/drawing/2014/main" id="{C47BDDE7-006F-760B-C103-A58DEE02029D}"/>
              </a:ext>
            </a:extLst>
          </p:cNvPr>
          <p:cNvSpPr/>
          <p:nvPr/>
        </p:nvSpPr>
        <p:spPr>
          <a:xfrm>
            <a:off x="3868615" y="80388"/>
            <a:ext cx="2461847"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7301B42-1BC1-E5A2-A90C-48A8294E0ECF}"/>
              </a:ext>
            </a:extLst>
          </p:cNvPr>
          <p:cNvSpPr/>
          <p:nvPr/>
        </p:nvSpPr>
        <p:spPr>
          <a:xfrm>
            <a:off x="3225521" y="695013"/>
            <a:ext cx="733530"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8775882-43B7-72CF-6250-E4E915FE0840}"/>
              </a:ext>
            </a:extLst>
          </p:cNvPr>
          <p:cNvSpPr/>
          <p:nvPr/>
        </p:nvSpPr>
        <p:spPr>
          <a:xfrm>
            <a:off x="275492" y="3955531"/>
            <a:ext cx="2461847"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B76BB2-A129-65FF-AA3A-D67C15E2B3AE}"/>
              </a:ext>
            </a:extLst>
          </p:cNvPr>
          <p:cNvSpPr/>
          <p:nvPr/>
        </p:nvSpPr>
        <p:spPr>
          <a:xfrm>
            <a:off x="307730" y="5072743"/>
            <a:ext cx="3090706"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55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40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4000"/>
                            </p:stCondLst>
                            <p:childTnLst>
                              <p:par>
                                <p:cTn id="12" presetID="21"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5300"/>
                            </p:stCondLst>
                            <p:childTnLst>
                              <p:par>
                                <p:cTn id="21" presetID="1"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par>
                          <p:cTn id="23" fill="hold">
                            <p:stCondLst>
                              <p:cond delay="5300"/>
                            </p:stCondLst>
                            <p:childTnLst>
                              <p:par>
                                <p:cTn id="24" presetID="21"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2000"/>
                                        <p:tgtEl>
                                          <p:spTgt spid="5"/>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iterate type="lt">
                                    <p:tmPct val="10000"/>
                                  </p:iterate>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par>
                          <p:cTn id="34" fill="hold">
                            <p:stCondLst>
                              <p:cond delay="2250"/>
                            </p:stCondLst>
                            <p:childTnLst>
                              <p:par>
                                <p:cTn id="35" presetID="1"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par>
                          <p:cTn id="37" fill="hold">
                            <p:stCondLst>
                              <p:cond delay="2250"/>
                            </p:stCondLst>
                            <p:childTnLst>
                              <p:par>
                                <p:cTn id="38" presetID="1" presetClass="entr" presetSubtype="0" fill="hold" nodeType="after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childTnLst>
                          </p:cTn>
                        </p:par>
                        <p:par>
                          <p:cTn id="40" fill="hold">
                            <p:stCondLst>
                              <p:cond delay="2250"/>
                            </p:stCondLst>
                            <p:childTnLst>
                              <p:par>
                                <p:cTn id="41" presetID="1" presetClass="entr" presetSubtype="0" fill="hold" nodeType="after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par>
                          <p:cTn id="43" fill="hold">
                            <p:stCondLst>
                              <p:cond delay="2250"/>
                            </p:stCondLst>
                            <p:childTnLst>
                              <p:par>
                                <p:cTn id="44" presetID="1" presetClass="entr" presetSubtype="0" fill="hold" nodeType="after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childTnLst>
                                </p:cTn>
                              </p:par>
                            </p:childTnLst>
                          </p:cTn>
                        </p:par>
                        <p:par>
                          <p:cTn id="46" fill="hold">
                            <p:stCondLst>
                              <p:cond delay="2250"/>
                            </p:stCondLst>
                            <p:childTnLst>
                              <p:par>
                                <p:cTn id="47" presetID="1" presetClass="entr" presetSubtype="0" fill="hold" nodeType="after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par>
                          <p:cTn id="49" fill="hold">
                            <p:stCondLst>
                              <p:cond delay="2250"/>
                            </p:stCondLst>
                            <p:childTnLst>
                              <p:par>
                                <p:cTn id="50" presetID="1" presetClass="entr" presetSubtype="0" fill="hold" nodeType="after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childTnLst>
                                </p:cTn>
                              </p:par>
                            </p:childTnLst>
                          </p:cTn>
                        </p:par>
                        <p:par>
                          <p:cTn id="52" fill="hold">
                            <p:stCondLst>
                              <p:cond delay="2250"/>
                            </p:stCondLst>
                            <p:childTnLst>
                              <p:par>
                                <p:cTn id="53" presetID="1" presetClass="entr" presetSubtype="0" fill="hold" nodeType="after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par>
                          <p:cTn id="55" fill="hold">
                            <p:stCondLst>
                              <p:cond delay="2250"/>
                            </p:stCondLst>
                            <p:childTnLst>
                              <p:par>
                                <p:cTn id="56" presetID="1" presetClass="entr" presetSubtype="0" fill="hold" nodeType="after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childTnLst>
                                </p:cTn>
                              </p:par>
                            </p:childTnLst>
                          </p:cTn>
                        </p:par>
                        <p:par>
                          <p:cTn id="58" fill="hold">
                            <p:stCondLst>
                              <p:cond delay="2250"/>
                            </p:stCondLst>
                            <p:childTnLst>
                              <p:par>
                                <p:cTn id="59" presetID="1" presetClass="entr" presetSubtype="0" fill="hold" nodeType="after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par>
                          <p:cTn id="61" fill="hold">
                            <p:stCondLst>
                              <p:cond delay="2250"/>
                            </p:stCondLst>
                            <p:childTnLst>
                              <p:par>
                                <p:cTn id="62" presetID="1" presetClass="entr" presetSubtype="0" fill="hold" nodeType="afterEffect">
                                  <p:stCondLst>
                                    <p:cond delay="0"/>
                                  </p:stCondLst>
                                  <p:childTnLst>
                                    <p:set>
                                      <p:cBhvr>
                                        <p:cTn id="63" dur="1" fill="hold">
                                          <p:stCondLst>
                                            <p:cond delay="0"/>
                                          </p:stCondLst>
                                        </p:cTn>
                                        <p:tgtEl>
                                          <p:spTgt spid="3">
                                            <p:txEl>
                                              <p:pRg st="16" end="16"/>
                                            </p:txEl>
                                          </p:spTgt>
                                        </p:tgtEl>
                                        <p:attrNameLst>
                                          <p:attrName>style.visibility</p:attrName>
                                        </p:attrNameLst>
                                      </p:cBhvr>
                                      <p:to>
                                        <p:strVal val="visible"/>
                                      </p:to>
                                    </p:set>
                                  </p:childTnLst>
                                </p:cTn>
                              </p:par>
                            </p:childTnLst>
                          </p:cTn>
                        </p:par>
                        <p:par>
                          <p:cTn id="64" fill="hold">
                            <p:stCondLst>
                              <p:cond delay="2250"/>
                            </p:stCondLst>
                            <p:childTnLst>
                              <p:par>
                                <p:cTn id="65" presetID="1" presetClass="entr" presetSubtype="0" fill="hold" nodeType="after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childTnLst>
                                </p:cTn>
                              </p:par>
                            </p:childTnLst>
                          </p:cTn>
                        </p:par>
                        <p:par>
                          <p:cTn id="67" fill="hold">
                            <p:stCondLst>
                              <p:cond delay="2250"/>
                            </p:stCondLst>
                            <p:childTnLst>
                              <p:par>
                                <p:cTn id="68" presetID="1" presetClass="entr" presetSubtype="0" fill="hold" nodeType="afterEffect">
                                  <p:stCondLst>
                                    <p:cond delay="0"/>
                                  </p:stCondLst>
                                  <p:childTnLst>
                                    <p:set>
                                      <p:cBhvr>
                                        <p:cTn id="69" dur="1" fill="hold">
                                          <p:stCondLst>
                                            <p:cond delay="0"/>
                                          </p:stCondLst>
                                        </p:cTn>
                                        <p:tgtEl>
                                          <p:spTgt spid="3">
                                            <p:txEl>
                                              <p:pRg st="18" end="18"/>
                                            </p:txEl>
                                          </p:spTgt>
                                        </p:tgtEl>
                                        <p:attrNameLst>
                                          <p:attrName>style.visibility</p:attrName>
                                        </p:attrNameLst>
                                      </p:cBhvr>
                                      <p:to>
                                        <p:strVal val="visible"/>
                                      </p:to>
                                    </p:set>
                                  </p:childTnLst>
                                </p:cTn>
                              </p:par>
                            </p:childTnLst>
                          </p:cTn>
                        </p:par>
                        <p:par>
                          <p:cTn id="70" fill="hold">
                            <p:stCondLst>
                              <p:cond delay="2250"/>
                            </p:stCondLst>
                            <p:childTnLst>
                              <p:par>
                                <p:cTn id="71" presetID="1" presetClass="entr" presetSubtype="0" fill="hold" nodeType="afterEffect">
                                  <p:stCondLst>
                                    <p:cond delay="0"/>
                                  </p:stCondLst>
                                  <p:childTnLst>
                                    <p:set>
                                      <p:cBhvr>
                                        <p:cTn id="72" dur="1" fill="hold">
                                          <p:stCondLst>
                                            <p:cond delay="0"/>
                                          </p:stCondLst>
                                        </p:cTn>
                                        <p:tgtEl>
                                          <p:spTgt spid="3">
                                            <p:txEl>
                                              <p:pRg st="20" end="20"/>
                                            </p:txEl>
                                          </p:spTgt>
                                        </p:tgtEl>
                                        <p:attrNameLst>
                                          <p:attrName>style.visibility</p:attrName>
                                        </p:attrNameLst>
                                      </p:cBhvr>
                                      <p:to>
                                        <p:strVal val="visible"/>
                                      </p:to>
                                    </p:set>
                                  </p:childTnLst>
                                </p:cTn>
                              </p:par>
                            </p:childTnLst>
                          </p:cTn>
                        </p:par>
                        <p:par>
                          <p:cTn id="73" fill="hold">
                            <p:stCondLst>
                              <p:cond delay="2250"/>
                            </p:stCondLst>
                            <p:childTnLst>
                              <p:par>
                                <p:cTn id="74" presetID="1" presetClass="entr" presetSubtype="0" fill="hold" nodeType="afterEffect">
                                  <p:stCondLst>
                                    <p:cond delay="0"/>
                                  </p:stCondLst>
                                  <p:childTnLst>
                                    <p:set>
                                      <p:cBhvr>
                                        <p:cTn id="75" dur="1" fill="hold">
                                          <p:stCondLst>
                                            <p:cond delay="0"/>
                                          </p:stCondLst>
                                        </p:cTn>
                                        <p:tgtEl>
                                          <p:spTgt spid="3">
                                            <p:txEl>
                                              <p:pRg st="21" end="21"/>
                                            </p:txEl>
                                          </p:spTgt>
                                        </p:tgtEl>
                                        <p:attrNameLst>
                                          <p:attrName>style.visibility</p:attrName>
                                        </p:attrNameLst>
                                      </p:cBhvr>
                                      <p:to>
                                        <p:strVal val="visible"/>
                                      </p:to>
                                    </p:set>
                                  </p:childTnLst>
                                </p:cTn>
                              </p:par>
                            </p:childTnLst>
                          </p:cTn>
                        </p:par>
                        <p:par>
                          <p:cTn id="76" fill="hold">
                            <p:stCondLst>
                              <p:cond delay="2250"/>
                            </p:stCondLst>
                            <p:childTnLst>
                              <p:par>
                                <p:cTn id="77" presetID="1" presetClass="entr" presetSubtype="0" fill="hold" nodeType="afterEffect">
                                  <p:stCondLst>
                                    <p:cond delay="0"/>
                                  </p:stCondLst>
                                  <p:childTnLst>
                                    <p:set>
                                      <p:cBhvr>
                                        <p:cTn id="78" dur="1" fill="hold">
                                          <p:stCondLst>
                                            <p:cond delay="0"/>
                                          </p:stCondLst>
                                        </p:cTn>
                                        <p:tgtEl>
                                          <p:spTgt spid="3">
                                            <p:txEl>
                                              <p:pRg st="22" end="22"/>
                                            </p:txEl>
                                          </p:spTgt>
                                        </p:tgtEl>
                                        <p:attrNameLst>
                                          <p:attrName>style.visibility</p:attrName>
                                        </p:attrNameLst>
                                      </p:cBhvr>
                                      <p:to>
                                        <p:strVal val="visible"/>
                                      </p:to>
                                    </p:set>
                                  </p:childTnLst>
                                </p:cTn>
                              </p:par>
                            </p:childTnLst>
                          </p:cTn>
                        </p:par>
                        <p:par>
                          <p:cTn id="79" fill="hold">
                            <p:stCondLst>
                              <p:cond delay="2250"/>
                            </p:stCondLst>
                            <p:childTnLst>
                              <p:par>
                                <p:cTn id="80" presetID="21" presetClass="entr" presetSubtype="1" fill="hold" grpId="0"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heel(1)">
                                      <p:cBhvr>
                                        <p:cTn id="82" dur="2000"/>
                                        <p:tgtEl>
                                          <p:spTgt spid="7"/>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heel(1)">
                                      <p:cBhvr>
                                        <p:cTn id="85" dur="2000"/>
                                        <p:tgtEl>
                                          <p:spTgt spid="6"/>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5"/>
                                        </p:tgtEl>
                                        <p:attrNameLst>
                                          <p:attrName>style.visibility</p:attrName>
                                        </p:attrNameLst>
                                      </p:cBhvr>
                                      <p:to>
                                        <p:strVal val="hidden"/>
                                      </p:to>
                                    </p:set>
                                  </p:childTnLst>
                                </p:cTn>
                              </p:par>
                              <p:par>
                                <p:cTn id="88" presetID="21" presetClass="entr" presetSubtype="1" fill="hold" grpId="2" nodeType="with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heel(1)">
                                      <p:cBhvr>
                                        <p:cTn id="9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A8F6242-19E9-9F79-A31D-03BB9556AF20}"/>
              </a:ext>
            </a:extLst>
          </p:cNvPr>
          <p:cNvSpPr txBox="1"/>
          <p:nvPr/>
        </p:nvSpPr>
        <p:spPr>
          <a:xfrm>
            <a:off x="812800" y="647700"/>
            <a:ext cx="4559300" cy="584775"/>
          </a:xfrm>
          <a:prstGeom prst="rect">
            <a:avLst/>
          </a:prstGeom>
          <a:noFill/>
        </p:spPr>
        <p:txBody>
          <a:bodyPr wrap="square" rtlCol="0">
            <a:spAutoFit/>
          </a:bodyPr>
          <a:lstStyle/>
          <a:p>
            <a:r>
              <a:rPr lang="en-US" sz="3200" dirty="0"/>
              <a:t>How to create </a:t>
            </a:r>
            <a:r>
              <a:rPr lang="en-US" sz="3200" dirty="0" err="1"/>
              <a:t>ClusterIP</a:t>
            </a:r>
            <a:r>
              <a:rPr lang="en-US" sz="3200" dirty="0"/>
              <a:t> </a:t>
            </a:r>
          </a:p>
        </p:txBody>
      </p:sp>
      <p:sp>
        <p:nvSpPr>
          <p:cNvPr id="3" name="TextBox 2">
            <a:extLst>
              <a:ext uri="{FF2B5EF4-FFF2-40B4-BE49-F238E27FC236}">
                <a16:creationId xmlns:a16="http://schemas.microsoft.com/office/drawing/2014/main" id="{6E4F0DED-90F4-08E1-31DE-63FA7DDAEF65}"/>
              </a:ext>
            </a:extLst>
          </p:cNvPr>
          <p:cNvSpPr txBox="1"/>
          <p:nvPr/>
        </p:nvSpPr>
        <p:spPr>
          <a:xfrm>
            <a:off x="1765300" y="1854200"/>
            <a:ext cx="3035300" cy="584775"/>
          </a:xfrm>
          <a:prstGeom prst="rect">
            <a:avLst/>
          </a:prstGeom>
          <a:noFill/>
        </p:spPr>
        <p:txBody>
          <a:bodyPr wrap="square" rtlCol="0">
            <a:spAutoFit/>
          </a:bodyPr>
          <a:lstStyle/>
          <a:p>
            <a:r>
              <a:rPr lang="en-US" sz="3200" dirty="0"/>
              <a:t>From Yaml file</a:t>
            </a:r>
          </a:p>
        </p:txBody>
      </p:sp>
      <p:pic>
        <p:nvPicPr>
          <p:cNvPr id="4" name="Graphic 3" descr="Checkmark with solid fill">
            <a:extLst>
              <a:ext uri="{FF2B5EF4-FFF2-40B4-BE49-F238E27FC236}">
                <a16:creationId xmlns:a16="http://schemas.microsoft.com/office/drawing/2014/main" id="{43E0BF73-C8D3-2983-47B0-11757A421C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79241">
            <a:off x="4914900" y="1735458"/>
            <a:ext cx="914400" cy="914400"/>
          </a:xfrm>
          <a:prstGeom prst="rect">
            <a:avLst/>
          </a:prstGeom>
        </p:spPr>
      </p:pic>
      <p:sp>
        <p:nvSpPr>
          <p:cNvPr id="5" name="Rectangle 4">
            <a:extLst>
              <a:ext uri="{FF2B5EF4-FFF2-40B4-BE49-F238E27FC236}">
                <a16:creationId xmlns:a16="http://schemas.microsoft.com/office/drawing/2014/main" id="{F877DDCE-9094-6793-71B5-894AD3BCE9F6}"/>
              </a:ext>
            </a:extLst>
          </p:cNvPr>
          <p:cNvSpPr/>
          <p:nvPr/>
        </p:nvSpPr>
        <p:spPr>
          <a:xfrm>
            <a:off x="4727331" y="1760887"/>
            <a:ext cx="1289538" cy="8635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B9C6862-AB80-BAB8-0E0A-E5650A5F55D7}"/>
              </a:ext>
            </a:extLst>
          </p:cNvPr>
          <p:cNvSpPr txBox="1"/>
          <p:nvPr/>
        </p:nvSpPr>
        <p:spPr>
          <a:xfrm>
            <a:off x="1765300" y="3460462"/>
            <a:ext cx="3708400" cy="584775"/>
          </a:xfrm>
          <a:prstGeom prst="rect">
            <a:avLst/>
          </a:prstGeom>
          <a:noFill/>
        </p:spPr>
        <p:txBody>
          <a:bodyPr wrap="square" rtlCol="0">
            <a:spAutoFit/>
          </a:bodyPr>
          <a:lstStyle/>
          <a:p>
            <a:r>
              <a:rPr lang="en-US" sz="3200" dirty="0"/>
              <a:t>From command line</a:t>
            </a:r>
          </a:p>
        </p:txBody>
      </p:sp>
      <p:pic>
        <p:nvPicPr>
          <p:cNvPr id="11" name="Graphic 10" descr="Checkmark with solid fill">
            <a:extLst>
              <a:ext uri="{FF2B5EF4-FFF2-40B4-BE49-F238E27FC236}">
                <a16:creationId xmlns:a16="http://schemas.microsoft.com/office/drawing/2014/main" id="{4A0CFF11-9091-2965-194B-201C0310A3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179241">
            <a:off x="5675568" y="3283068"/>
            <a:ext cx="914400" cy="914400"/>
          </a:xfrm>
          <a:prstGeom prst="rect">
            <a:avLst/>
          </a:prstGeom>
        </p:spPr>
      </p:pic>
      <p:sp>
        <p:nvSpPr>
          <p:cNvPr id="12" name="Rectangle 11">
            <a:extLst>
              <a:ext uri="{FF2B5EF4-FFF2-40B4-BE49-F238E27FC236}">
                <a16:creationId xmlns:a16="http://schemas.microsoft.com/office/drawing/2014/main" id="{A2988BE9-B7BB-87DD-CD5E-22E058AD92C5}"/>
              </a:ext>
            </a:extLst>
          </p:cNvPr>
          <p:cNvSpPr/>
          <p:nvPr/>
        </p:nvSpPr>
        <p:spPr>
          <a:xfrm>
            <a:off x="5487999" y="3308497"/>
            <a:ext cx="1289538" cy="8635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11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E62FCDB8-8CEB-364D-3F21-A25576EE27FC}"/>
              </a:ext>
            </a:extLst>
          </p:cNvPr>
          <p:cNvSpPr txBox="1"/>
          <p:nvPr/>
        </p:nvSpPr>
        <p:spPr>
          <a:xfrm>
            <a:off x="317500" y="482600"/>
            <a:ext cx="11404600" cy="3416320"/>
          </a:xfrm>
          <a:prstGeom prst="rect">
            <a:avLst/>
          </a:prstGeom>
          <a:noFill/>
        </p:spPr>
        <p:txBody>
          <a:bodyPr wrap="square" rtlCol="0">
            <a:spAutoFit/>
          </a:bodyPr>
          <a:lstStyle/>
          <a:p>
            <a:r>
              <a:rPr lang="en-US" sz="3600" dirty="0"/>
              <a:t>Another, less popular option is to create a service without a pod selector. </a:t>
            </a:r>
          </a:p>
          <a:p>
            <a:endParaRPr lang="en-US" sz="3600" dirty="0"/>
          </a:p>
          <a:p>
            <a:r>
              <a:rPr lang="en-US" sz="3600" dirty="0"/>
              <a:t>This lets you point a service to another namespace, or another service in the cluster, or a static IP outside the cluster.</a:t>
            </a:r>
          </a:p>
        </p:txBody>
      </p:sp>
    </p:spTree>
    <p:extLst>
      <p:ext uri="{BB962C8B-B14F-4D97-AF65-F5344CB8AC3E}">
        <p14:creationId xmlns:p14="http://schemas.microsoft.com/office/powerpoint/2010/main" val="290243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E62511D2-8DF5-EFEB-7BD0-ADA7E7B26375}"/>
              </a:ext>
            </a:extLst>
          </p:cNvPr>
          <p:cNvSpPr txBox="1"/>
          <p:nvPr/>
        </p:nvSpPr>
        <p:spPr>
          <a:xfrm>
            <a:off x="332509" y="451262"/>
            <a:ext cx="11471564" cy="2923877"/>
          </a:xfrm>
          <a:prstGeom prst="rect">
            <a:avLst/>
          </a:prstGeom>
          <a:noFill/>
        </p:spPr>
        <p:txBody>
          <a:bodyPr wrap="square" rtlCol="0">
            <a:spAutoFit/>
          </a:bodyPr>
          <a:lstStyle/>
          <a:p>
            <a:r>
              <a:rPr lang="en-US" sz="2800" dirty="0"/>
              <a:t>                     </a:t>
            </a:r>
            <a:r>
              <a:rPr lang="en-US" sz="1600" dirty="0"/>
              <a:t>Exposes a service which is only accessible from within the cluster.</a:t>
            </a:r>
          </a:p>
          <a:p>
            <a:endParaRPr lang="en-US" sz="2800" dirty="0"/>
          </a:p>
          <a:p>
            <a:r>
              <a:rPr lang="en-US" sz="2800" dirty="0"/>
              <a:t>                        Exposes a service via a static port on each node’s IP.</a:t>
            </a:r>
          </a:p>
          <a:p>
            <a:endParaRPr lang="en-US" sz="1600" dirty="0"/>
          </a:p>
          <a:p>
            <a:r>
              <a:rPr lang="en-US" sz="1600" dirty="0"/>
              <a:t>                             Exposes the service via the cloud provider’s load balancer</a:t>
            </a:r>
            <a:r>
              <a:rPr lang="en-US" sz="2800" dirty="0"/>
              <a:t>.</a:t>
            </a:r>
          </a:p>
          <a:p>
            <a:endParaRPr lang="en-US" sz="2800" dirty="0"/>
          </a:p>
          <a:p>
            <a:r>
              <a:rPr lang="en-US" sz="2800" dirty="0"/>
              <a:t>                              </a:t>
            </a:r>
            <a:r>
              <a:rPr lang="en-US" sz="1600" dirty="0"/>
              <a:t>Maps a service to a predefined </a:t>
            </a:r>
            <a:r>
              <a:rPr lang="en-US" sz="1600" dirty="0" err="1"/>
              <a:t>externalName</a:t>
            </a:r>
            <a:r>
              <a:rPr lang="en-US" sz="1600" dirty="0"/>
              <a:t> field by returning a value for the CNAME record.</a:t>
            </a:r>
            <a:endParaRPr lang="en-US" sz="2800" dirty="0"/>
          </a:p>
        </p:txBody>
      </p:sp>
      <p:sp>
        <p:nvSpPr>
          <p:cNvPr id="4" name="Rectangle 3">
            <a:extLst>
              <a:ext uri="{FF2B5EF4-FFF2-40B4-BE49-F238E27FC236}">
                <a16:creationId xmlns:a16="http://schemas.microsoft.com/office/drawing/2014/main" id="{EE5F1582-1D95-205E-8E5E-1DEB115E7F7A}"/>
              </a:ext>
            </a:extLst>
          </p:cNvPr>
          <p:cNvSpPr/>
          <p:nvPr/>
        </p:nvSpPr>
        <p:spPr>
          <a:xfrm>
            <a:off x="387927" y="451262"/>
            <a:ext cx="154379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ClusterIP</a:t>
            </a:r>
            <a:endParaRPr lang="en-US" sz="2800" dirty="0"/>
          </a:p>
        </p:txBody>
      </p:sp>
      <p:sp>
        <p:nvSpPr>
          <p:cNvPr id="5" name="Rectangle 4">
            <a:extLst>
              <a:ext uri="{FF2B5EF4-FFF2-40B4-BE49-F238E27FC236}">
                <a16:creationId xmlns:a16="http://schemas.microsoft.com/office/drawing/2014/main" id="{A7A6AB03-C432-BE9F-597D-8D519FDC102A}"/>
              </a:ext>
            </a:extLst>
          </p:cNvPr>
          <p:cNvSpPr/>
          <p:nvPr/>
        </p:nvSpPr>
        <p:spPr>
          <a:xfrm>
            <a:off x="369122" y="1304064"/>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6" name="Rectangle 5">
            <a:extLst>
              <a:ext uri="{FF2B5EF4-FFF2-40B4-BE49-F238E27FC236}">
                <a16:creationId xmlns:a16="http://schemas.microsoft.com/office/drawing/2014/main" id="{823E5EE9-17BF-6183-ECC5-B4DB11EA9EA4}"/>
              </a:ext>
            </a:extLst>
          </p:cNvPr>
          <p:cNvSpPr/>
          <p:nvPr/>
        </p:nvSpPr>
        <p:spPr>
          <a:xfrm>
            <a:off x="365164" y="2140235"/>
            <a:ext cx="218110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LoadBalancer</a:t>
            </a:r>
          </a:p>
        </p:txBody>
      </p:sp>
      <p:sp>
        <p:nvSpPr>
          <p:cNvPr id="7" name="Rectangle 6">
            <a:extLst>
              <a:ext uri="{FF2B5EF4-FFF2-40B4-BE49-F238E27FC236}">
                <a16:creationId xmlns:a16="http://schemas.microsoft.com/office/drawing/2014/main" id="{B94365DC-13F3-9880-3527-0CCC9D074CE1}"/>
              </a:ext>
            </a:extLst>
          </p:cNvPr>
          <p:cNvSpPr/>
          <p:nvPr/>
        </p:nvSpPr>
        <p:spPr>
          <a:xfrm>
            <a:off x="357248" y="2976406"/>
            <a:ext cx="2325585"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ExternalName</a:t>
            </a:r>
            <a:endParaRPr lang="en-US" sz="2800" dirty="0"/>
          </a:p>
        </p:txBody>
      </p:sp>
    </p:spTree>
    <p:extLst>
      <p:ext uri="{BB962C8B-B14F-4D97-AF65-F5344CB8AC3E}">
        <p14:creationId xmlns:p14="http://schemas.microsoft.com/office/powerpoint/2010/main" val="2280794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Rectangle 1">
            <a:extLst>
              <a:ext uri="{FF2B5EF4-FFF2-40B4-BE49-F238E27FC236}">
                <a16:creationId xmlns:a16="http://schemas.microsoft.com/office/drawing/2014/main" id="{E8A6EFF0-217D-0996-263D-5A93FC0BF3F9}"/>
              </a:ext>
            </a:extLst>
          </p:cNvPr>
          <p:cNvSpPr/>
          <p:nvPr/>
        </p:nvSpPr>
        <p:spPr>
          <a:xfrm>
            <a:off x="4683598" y="253385"/>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3" name="TextBox 2">
            <a:extLst>
              <a:ext uri="{FF2B5EF4-FFF2-40B4-BE49-F238E27FC236}">
                <a16:creationId xmlns:a16="http://schemas.microsoft.com/office/drawing/2014/main" id="{EC5B13EB-1D88-D717-3591-C78F1D858E50}"/>
              </a:ext>
            </a:extLst>
          </p:cNvPr>
          <p:cNvSpPr txBox="1"/>
          <p:nvPr/>
        </p:nvSpPr>
        <p:spPr>
          <a:xfrm>
            <a:off x="70338" y="945471"/>
            <a:ext cx="12192000" cy="6093976"/>
          </a:xfrm>
          <a:prstGeom prst="rect">
            <a:avLst/>
          </a:prstGeom>
          <a:noFill/>
        </p:spPr>
        <p:txBody>
          <a:bodyPr wrap="square" rtlCol="0">
            <a:spAutoFit/>
          </a:bodyPr>
          <a:lstStyle/>
          <a:p>
            <a:r>
              <a:rPr lang="en-US" sz="2400" dirty="0" err="1"/>
              <a:t>NodePort</a:t>
            </a:r>
            <a:r>
              <a:rPr lang="en-US" sz="2400" dirty="0"/>
              <a:t> service is an extension of </a:t>
            </a:r>
            <a:r>
              <a:rPr lang="en-US" sz="2400" dirty="0" err="1"/>
              <a:t>ClusterIP</a:t>
            </a:r>
            <a:r>
              <a:rPr lang="en-US" sz="2400" dirty="0"/>
              <a:t> service. When we create a </a:t>
            </a:r>
            <a:r>
              <a:rPr lang="en-US" sz="2400" dirty="0" err="1"/>
              <a:t>NodePort</a:t>
            </a:r>
            <a:r>
              <a:rPr lang="en-US" sz="2400" dirty="0"/>
              <a:t> service, </a:t>
            </a:r>
            <a:r>
              <a:rPr lang="en-US" sz="2400" dirty="0" err="1"/>
              <a:t>ClusterIP</a:t>
            </a:r>
            <a:r>
              <a:rPr lang="en-US" sz="2400" dirty="0"/>
              <a:t> service will create automatically.</a:t>
            </a:r>
          </a:p>
          <a:p>
            <a:endParaRPr lang="en-US" sz="2400" dirty="0"/>
          </a:p>
          <a:p>
            <a:r>
              <a:rPr lang="en-US" sz="2400" dirty="0"/>
              <a:t>It expose the service outside of your cluster (on each node) by adding a static port on the top of </a:t>
            </a:r>
            <a:r>
              <a:rPr lang="en-US" sz="2400" dirty="0" err="1"/>
              <a:t>ClusterIP</a:t>
            </a:r>
            <a:r>
              <a:rPr lang="en-US" sz="2400" dirty="0"/>
              <a:t>.</a:t>
            </a:r>
          </a:p>
          <a:p>
            <a:endParaRPr lang="en-US" sz="2400" dirty="0"/>
          </a:p>
          <a:p>
            <a:r>
              <a:rPr lang="en-US" sz="2400" dirty="0"/>
              <a:t>Each node proxies that static port into your Service. So, external traffic has access to fixed port on each Node.</a:t>
            </a:r>
          </a:p>
          <a:p>
            <a:endParaRPr lang="en-US" sz="2400" dirty="0"/>
          </a:p>
          <a:p>
            <a:r>
              <a:rPr lang="en-US" sz="2400" dirty="0"/>
              <a:t>Kubernetes will automatically assign a static port if we not specify the port number. </a:t>
            </a:r>
          </a:p>
          <a:p>
            <a:endParaRPr lang="en-US" sz="2400" dirty="0"/>
          </a:p>
          <a:p>
            <a:r>
              <a:rPr lang="en-US" sz="2400" dirty="0"/>
              <a:t>Node port must be in the range of 30000–32767. </a:t>
            </a:r>
          </a:p>
          <a:p>
            <a:endParaRPr lang="en-US" sz="2400" dirty="0"/>
          </a:p>
          <a:p>
            <a:r>
              <a:rPr lang="en-US" sz="2400" dirty="0"/>
              <a:t>Requester need to send the request on </a:t>
            </a:r>
            <a:r>
              <a:rPr lang="en-US" sz="2400" dirty="0" err="1"/>
              <a:t>nodePortIP:staticPort</a:t>
            </a:r>
            <a:endParaRPr lang="en-US" sz="2400" dirty="0"/>
          </a:p>
          <a:p>
            <a:endParaRPr lang="en-US" dirty="0"/>
          </a:p>
          <a:p>
            <a:endParaRPr lang="en-US" dirty="0"/>
          </a:p>
          <a:p>
            <a:endParaRPr lang="en-US" dirty="0"/>
          </a:p>
        </p:txBody>
      </p:sp>
    </p:spTree>
    <p:extLst>
      <p:ext uri="{BB962C8B-B14F-4D97-AF65-F5344CB8AC3E}">
        <p14:creationId xmlns:p14="http://schemas.microsoft.com/office/powerpoint/2010/main" val="245197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wipe(left)">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Rectangle 1">
            <a:extLst>
              <a:ext uri="{FF2B5EF4-FFF2-40B4-BE49-F238E27FC236}">
                <a16:creationId xmlns:a16="http://schemas.microsoft.com/office/drawing/2014/main" id="{7EC5784E-97D2-735C-3177-717E3CB7834C}"/>
              </a:ext>
            </a:extLst>
          </p:cNvPr>
          <p:cNvSpPr/>
          <p:nvPr/>
        </p:nvSpPr>
        <p:spPr>
          <a:xfrm>
            <a:off x="2183363" y="1924440"/>
            <a:ext cx="2002972" cy="2019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t>VM/WorkerNode</a:t>
            </a:r>
            <a:r>
              <a:rPr lang="en-US" b="1" dirty="0">
                <a:solidFill>
                  <a:schemeClr val="tx1"/>
                </a:solidFill>
              </a:rPr>
              <a:t>1</a:t>
            </a:r>
          </a:p>
        </p:txBody>
      </p:sp>
      <p:sp>
        <p:nvSpPr>
          <p:cNvPr id="5" name="Rectangle 4">
            <a:extLst>
              <a:ext uri="{FF2B5EF4-FFF2-40B4-BE49-F238E27FC236}">
                <a16:creationId xmlns:a16="http://schemas.microsoft.com/office/drawing/2014/main" id="{F3BF354A-ACE1-301E-CB74-C6CC7BAABD40}"/>
              </a:ext>
            </a:extLst>
          </p:cNvPr>
          <p:cNvSpPr/>
          <p:nvPr/>
        </p:nvSpPr>
        <p:spPr>
          <a:xfrm>
            <a:off x="2183363" y="3936400"/>
            <a:ext cx="2002972" cy="4653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192.168.1.</a:t>
            </a:r>
            <a:r>
              <a:rPr lang="en-US" b="1" dirty="0">
                <a:solidFill>
                  <a:schemeClr val="tx1"/>
                </a:solidFill>
              </a:rPr>
              <a:t>32</a:t>
            </a:r>
            <a:r>
              <a:rPr lang="en-US" dirty="0"/>
              <a:t>:</a:t>
            </a:r>
            <a:r>
              <a:rPr lang="en-US" sz="1600" dirty="0"/>
              <a:t>30000</a:t>
            </a:r>
            <a:endParaRPr lang="en-US" dirty="0"/>
          </a:p>
        </p:txBody>
      </p:sp>
      <p:sp>
        <p:nvSpPr>
          <p:cNvPr id="3" name="Rectangle 2">
            <a:extLst>
              <a:ext uri="{FF2B5EF4-FFF2-40B4-BE49-F238E27FC236}">
                <a16:creationId xmlns:a16="http://schemas.microsoft.com/office/drawing/2014/main" id="{D0B7CC51-D44B-721E-65EA-6470A524430E}"/>
              </a:ext>
            </a:extLst>
          </p:cNvPr>
          <p:cNvSpPr/>
          <p:nvPr/>
        </p:nvSpPr>
        <p:spPr>
          <a:xfrm>
            <a:off x="5536162" y="1924439"/>
            <a:ext cx="2074507" cy="201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dirty="0"/>
              <a:t>VM/WorkerNode</a:t>
            </a:r>
            <a:r>
              <a:rPr lang="en-US" b="1" dirty="0">
                <a:solidFill>
                  <a:schemeClr val="tx1"/>
                </a:solidFill>
              </a:rPr>
              <a:t>2</a:t>
            </a:r>
          </a:p>
        </p:txBody>
      </p:sp>
      <p:sp>
        <p:nvSpPr>
          <p:cNvPr id="6" name="Rectangle 5">
            <a:extLst>
              <a:ext uri="{FF2B5EF4-FFF2-40B4-BE49-F238E27FC236}">
                <a16:creationId xmlns:a16="http://schemas.microsoft.com/office/drawing/2014/main" id="{3C2A6CD0-A97A-FF24-A725-36654C7D91D8}"/>
              </a:ext>
            </a:extLst>
          </p:cNvPr>
          <p:cNvSpPr/>
          <p:nvPr/>
        </p:nvSpPr>
        <p:spPr>
          <a:xfrm>
            <a:off x="5536162" y="3943573"/>
            <a:ext cx="2074507" cy="46514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192.168.1.</a:t>
            </a:r>
            <a:r>
              <a:rPr lang="en-US" b="1" dirty="0">
                <a:solidFill>
                  <a:schemeClr val="tx1"/>
                </a:solidFill>
              </a:rPr>
              <a:t>33</a:t>
            </a:r>
            <a:r>
              <a:rPr lang="en-US" dirty="0"/>
              <a:t>:30000</a:t>
            </a:r>
          </a:p>
        </p:txBody>
      </p:sp>
      <p:grpSp>
        <p:nvGrpSpPr>
          <p:cNvPr id="11" name="Group 10">
            <a:extLst>
              <a:ext uri="{FF2B5EF4-FFF2-40B4-BE49-F238E27FC236}">
                <a16:creationId xmlns:a16="http://schemas.microsoft.com/office/drawing/2014/main" id="{2E436F38-824F-472A-79E5-5D922EE226B5}"/>
              </a:ext>
            </a:extLst>
          </p:cNvPr>
          <p:cNvGrpSpPr/>
          <p:nvPr/>
        </p:nvGrpSpPr>
        <p:grpSpPr>
          <a:xfrm>
            <a:off x="3987283" y="198276"/>
            <a:ext cx="1548880" cy="1726163"/>
            <a:chOff x="3987283" y="198276"/>
            <a:chExt cx="1548880" cy="1726163"/>
          </a:xfrm>
        </p:grpSpPr>
        <p:sp>
          <p:nvSpPr>
            <p:cNvPr id="4" name="Rectangle 3">
              <a:extLst>
                <a:ext uri="{FF2B5EF4-FFF2-40B4-BE49-F238E27FC236}">
                  <a16:creationId xmlns:a16="http://schemas.microsoft.com/office/drawing/2014/main" id="{91078486-F349-F18D-A260-6F1822585C14}"/>
                </a:ext>
              </a:extLst>
            </p:cNvPr>
            <p:cNvSpPr/>
            <p:nvPr/>
          </p:nvSpPr>
          <p:spPr>
            <a:xfrm>
              <a:off x="3987283" y="198276"/>
              <a:ext cx="1548880" cy="1315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a:t>
              </a:r>
            </a:p>
          </p:txBody>
        </p:sp>
        <p:sp>
          <p:nvSpPr>
            <p:cNvPr id="10" name="Rectangle 9">
              <a:extLst>
                <a:ext uri="{FF2B5EF4-FFF2-40B4-BE49-F238E27FC236}">
                  <a16:creationId xmlns:a16="http://schemas.microsoft.com/office/drawing/2014/main" id="{720E94E7-051A-82FC-EB3F-8D3C0BA38180}"/>
                </a:ext>
              </a:extLst>
            </p:cNvPr>
            <p:cNvSpPr/>
            <p:nvPr/>
          </p:nvSpPr>
          <p:spPr>
            <a:xfrm>
              <a:off x="3987283" y="1513892"/>
              <a:ext cx="1548880" cy="41054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192.168.1.</a:t>
              </a:r>
              <a:r>
                <a:rPr lang="en-US" dirty="0">
                  <a:solidFill>
                    <a:schemeClr val="tx1"/>
                  </a:solidFill>
                </a:rPr>
                <a:t>31</a:t>
              </a:r>
            </a:p>
          </p:txBody>
        </p:sp>
      </p:grpSp>
      <p:sp>
        <p:nvSpPr>
          <p:cNvPr id="12" name="Rectangle: Rounded Corners 11">
            <a:extLst>
              <a:ext uri="{FF2B5EF4-FFF2-40B4-BE49-F238E27FC236}">
                <a16:creationId xmlns:a16="http://schemas.microsoft.com/office/drawing/2014/main" id="{1D8FB915-C3A7-FAF8-9C8F-CA2B03DD90B1}"/>
              </a:ext>
            </a:extLst>
          </p:cNvPr>
          <p:cNvSpPr/>
          <p:nvPr/>
        </p:nvSpPr>
        <p:spPr>
          <a:xfrm>
            <a:off x="2183363" y="2071396"/>
            <a:ext cx="5427306" cy="146023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A5B400-12C6-873B-9F02-A6E7E80493AD}"/>
              </a:ext>
            </a:extLst>
          </p:cNvPr>
          <p:cNvSpPr/>
          <p:nvPr/>
        </p:nvSpPr>
        <p:spPr>
          <a:xfrm>
            <a:off x="3732243" y="3032449"/>
            <a:ext cx="1660851" cy="396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a:t>
            </a:r>
          </a:p>
        </p:txBody>
      </p:sp>
      <p:pic>
        <p:nvPicPr>
          <p:cNvPr id="15" name="Picture 14">
            <a:extLst>
              <a:ext uri="{FF2B5EF4-FFF2-40B4-BE49-F238E27FC236}">
                <a16:creationId xmlns:a16="http://schemas.microsoft.com/office/drawing/2014/main" id="{3187A4BE-FF4D-A14A-ED0D-4648BFD05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346" y="2277837"/>
            <a:ext cx="724777" cy="702128"/>
          </a:xfrm>
          <a:prstGeom prst="rect">
            <a:avLst/>
          </a:prstGeom>
        </p:spPr>
      </p:pic>
      <p:pic>
        <p:nvPicPr>
          <p:cNvPr id="16" name="Picture 15">
            <a:extLst>
              <a:ext uri="{FF2B5EF4-FFF2-40B4-BE49-F238E27FC236}">
                <a16:creationId xmlns:a16="http://schemas.microsoft.com/office/drawing/2014/main" id="{CF8C50B0-0098-2C29-E287-78D9772E7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02" y="2239349"/>
            <a:ext cx="724777" cy="702128"/>
          </a:xfrm>
          <a:prstGeom prst="rect">
            <a:avLst/>
          </a:prstGeom>
        </p:spPr>
      </p:pic>
      <p:pic>
        <p:nvPicPr>
          <p:cNvPr id="17" name="Picture 16">
            <a:extLst>
              <a:ext uri="{FF2B5EF4-FFF2-40B4-BE49-F238E27FC236}">
                <a16:creationId xmlns:a16="http://schemas.microsoft.com/office/drawing/2014/main" id="{728696C2-DBE6-C99F-7EB5-C8005EFB5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851" y="2240515"/>
            <a:ext cx="724777" cy="702128"/>
          </a:xfrm>
          <a:prstGeom prst="rect">
            <a:avLst/>
          </a:prstGeom>
        </p:spPr>
      </p:pic>
      <p:sp>
        <p:nvSpPr>
          <p:cNvPr id="18" name="Rectangle 17">
            <a:extLst>
              <a:ext uri="{FF2B5EF4-FFF2-40B4-BE49-F238E27FC236}">
                <a16:creationId xmlns:a16="http://schemas.microsoft.com/office/drawing/2014/main" id="{A2EAE147-0075-1136-6560-F43208A291FD}"/>
              </a:ext>
            </a:extLst>
          </p:cNvPr>
          <p:cNvSpPr/>
          <p:nvPr/>
        </p:nvSpPr>
        <p:spPr>
          <a:xfrm>
            <a:off x="2960811" y="2240515"/>
            <a:ext cx="2768185" cy="1239803"/>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hought Bubble: Cloud 19">
            <a:extLst>
              <a:ext uri="{FF2B5EF4-FFF2-40B4-BE49-F238E27FC236}">
                <a16:creationId xmlns:a16="http://schemas.microsoft.com/office/drawing/2014/main" id="{B925DF9F-9A1A-4E3D-1F46-4F01AECE0354}"/>
              </a:ext>
            </a:extLst>
          </p:cNvPr>
          <p:cNvSpPr/>
          <p:nvPr/>
        </p:nvSpPr>
        <p:spPr>
          <a:xfrm>
            <a:off x="3394734" y="4808252"/>
            <a:ext cx="2528596" cy="101609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a:t>
            </a:r>
          </a:p>
        </p:txBody>
      </p:sp>
      <p:cxnSp>
        <p:nvCxnSpPr>
          <p:cNvPr id="22" name="Straight Arrow Connector 21">
            <a:extLst>
              <a:ext uri="{FF2B5EF4-FFF2-40B4-BE49-F238E27FC236}">
                <a16:creationId xmlns:a16="http://schemas.microsoft.com/office/drawing/2014/main" id="{0DF7C283-A1B8-7F6A-F6A3-614890236FCA}"/>
              </a:ext>
            </a:extLst>
          </p:cNvPr>
          <p:cNvCxnSpPr>
            <a:cxnSpLocks/>
            <a:stCxn id="20" idx="0"/>
          </p:cNvCxnSpPr>
          <p:nvPr/>
        </p:nvCxnSpPr>
        <p:spPr>
          <a:xfrm flipV="1">
            <a:off x="3402577" y="4272252"/>
            <a:ext cx="329666" cy="104404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1598F547-D4B7-5395-0AEF-9C64254D114C}"/>
              </a:ext>
            </a:extLst>
          </p:cNvPr>
          <p:cNvCxnSpPr>
            <a:cxnSpLocks/>
            <a:stCxn id="20" idx="2"/>
          </p:cNvCxnSpPr>
          <p:nvPr/>
        </p:nvCxnSpPr>
        <p:spPr>
          <a:xfrm flipV="1">
            <a:off x="5921223" y="4408714"/>
            <a:ext cx="652192" cy="907585"/>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B4AB014A-8830-4956-009B-377F9DC6C1C1}"/>
              </a:ext>
            </a:extLst>
          </p:cNvPr>
          <p:cNvCxnSpPr>
            <a:cxnSpLocks/>
            <a:endCxn id="13" idx="2"/>
          </p:cNvCxnSpPr>
          <p:nvPr/>
        </p:nvCxnSpPr>
        <p:spPr>
          <a:xfrm flipV="1">
            <a:off x="4139704" y="3429000"/>
            <a:ext cx="422965" cy="76093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89B8C2A6-418A-17A2-9C6F-3FD8F33ADD82}"/>
              </a:ext>
            </a:extLst>
          </p:cNvPr>
          <p:cNvCxnSpPr>
            <a:cxnSpLocks/>
            <a:stCxn id="6" idx="1"/>
            <a:endCxn id="13" idx="2"/>
          </p:cNvCxnSpPr>
          <p:nvPr/>
        </p:nvCxnSpPr>
        <p:spPr>
          <a:xfrm flipH="1" flipV="1">
            <a:off x="4562669" y="3429000"/>
            <a:ext cx="973493" cy="747144"/>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0F746957-C229-A633-8575-C574E010DBA2}"/>
              </a:ext>
            </a:extLst>
          </p:cNvPr>
          <p:cNvCxnSpPr>
            <a:cxnSpLocks/>
            <a:stCxn id="13" idx="1"/>
          </p:cNvCxnSpPr>
          <p:nvPr/>
        </p:nvCxnSpPr>
        <p:spPr>
          <a:xfrm flipH="1" flipV="1">
            <a:off x="3567410" y="2867877"/>
            <a:ext cx="164833" cy="36284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CD39F3F4-FAD3-3D77-0AEE-5B9836161732}"/>
              </a:ext>
            </a:extLst>
          </p:cNvPr>
          <p:cNvCxnSpPr>
            <a:cxnSpLocks/>
          </p:cNvCxnSpPr>
          <p:nvPr/>
        </p:nvCxnSpPr>
        <p:spPr>
          <a:xfrm flipH="1" flipV="1">
            <a:off x="4456835" y="2862884"/>
            <a:ext cx="258278" cy="21322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326EA6F5-BE1B-842A-9CD3-F4B7A3B18F80}"/>
              </a:ext>
            </a:extLst>
          </p:cNvPr>
          <p:cNvCxnSpPr>
            <a:cxnSpLocks/>
            <a:stCxn id="13" idx="3"/>
          </p:cNvCxnSpPr>
          <p:nvPr/>
        </p:nvCxnSpPr>
        <p:spPr>
          <a:xfrm flipH="1" flipV="1">
            <a:off x="5324533" y="2824783"/>
            <a:ext cx="68561" cy="405942"/>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9" name="Rectangle 38">
            <a:extLst>
              <a:ext uri="{FF2B5EF4-FFF2-40B4-BE49-F238E27FC236}">
                <a16:creationId xmlns:a16="http://schemas.microsoft.com/office/drawing/2014/main" id="{263ED8FA-5A05-3AE2-F194-9BAA8F5796CA}"/>
              </a:ext>
            </a:extLst>
          </p:cNvPr>
          <p:cNvSpPr/>
          <p:nvPr/>
        </p:nvSpPr>
        <p:spPr>
          <a:xfrm>
            <a:off x="3567410" y="4012163"/>
            <a:ext cx="541167" cy="31140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90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par>
                          <p:cTn id="27" fill="hold">
                            <p:stCondLst>
                              <p:cond delay="500"/>
                            </p:stCondLst>
                            <p:childTnLst>
                              <p:par>
                                <p:cTn id="28" presetID="21" presetClass="entr" presetSubtype="1"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heel(1)">
                                      <p:cBhvr>
                                        <p:cTn id="30" dur="2000"/>
                                        <p:tgtEl>
                                          <p:spTgt spid="18"/>
                                        </p:tgtEl>
                                      </p:cBhvr>
                                    </p:animEffect>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par>
                                <p:cTn id="47" presetID="22" presetClass="entr" presetSubtype="4"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down)">
                                      <p:cBhvr>
                                        <p:cTn id="49" dur="500"/>
                                        <p:tgtEl>
                                          <p:spTgt spid="3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wipe(left)">
                                      <p:cBhvr>
                                        <p:cTn id="54" dur="500"/>
                                        <p:tgtEl>
                                          <p:spTgt spid="5">
                                            <p:txEl>
                                              <p:pRg st="0" end="0"/>
                                            </p:txEl>
                                          </p:spTgt>
                                        </p:tgtEl>
                                      </p:cBhvr>
                                    </p:animEffect>
                                  </p:childTnLst>
                                </p:cTn>
                              </p:par>
                            </p:childTnLst>
                          </p:cTn>
                        </p:par>
                        <p:par>
                          <p:cTn id="55" fill="hold">
                            <p:stCondLst>
                              <p:cond delay="500"/>
                            </p:stCondLst>
                            <p:childTnLst>
                              <p:par>
                                <p:cTn id="56" presetID="21" presetClass="entr" presetSubtype="1"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heel(1)">
                                      <p:cBhvr>
                                        <p:cTn id="58" dur="20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39"/>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down)">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
                                            <p:txEl>
                                              <p:pRg st="0" end="0"/>
                                            </p:txEl>
                                          </p:spTgt>
                                        </p:tgtEl>
                                        <p:attrNameLst>
                                          <p:attrName>style.visibility</p:attrName>
                                        </p:attrNameLst>
                                      </p:cBhvr>
                                      <p:to>
                                        <p:strVal val="visible"/>
                                      </p:to>
                                    </p:set>
                                    <p:animEffect transition="in" filter="wipe(left)">
                                      <p:cBhvr>
                                        <p:cTn id="82" dur="500"/>
                                        <p:tgtEl>
                                          <p:spTgt spid="6">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down)">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wipe(down)">
                                      <p:cBhvr>
                                        <p:cTn id="9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animBg="1"/>
      <p:bldP spid="6" grpId="0" animBg="1"/>
      <p:bldP spid="12" grpId="0" animBg="1"/>
      <p:bldP spid="13" grpId="0" animBg="1"/>
      <p:bldP spid="18" grpId="0" animBg="1"/>
      <p:bldP spid="20" grpId="0" animBg="1"/>
      <p:bldP spid="39" grpId="0" animBg="1"/>
      <p:bldP spid="3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C3AB3768-28ED-3C4C-54D1-C396B1DFC0B5}"/>
              </a:ext>
            </a:extLst>
          </p:cNvPr>
          <p:cNvSpPr txBox="1"/>
          <p:nvPr/>
        </p:nvSpPr>
        <p:spPr>
          <a:xfrm>
            <a:off x="589547" y="251460"/>
            <a:ext cx="5506453" cy="5262979"/>
          </a:xfrm>
          <a:prstGeom prst="rect">
            <a:avLst/>
          </a:prstGeom>
          <a:noFill/>
        </p:spPr>
        <p:txBody>
          <a:bodyPr wrap="square" rtlCol="0">
            <a:spAutoFit/>
          </a:bodyPr>
          <a:lstStyle/>
          <a:p>
            <a:r>
              <a:rPr lang="en-US" sz="2400" dirty="0" err="1"/>
              <a:t>apiVersion</a:t>
            </a:r>
            <a:r>
              <a:rPr lang="en-US" sz="2400" dirty="0"/>
              <a:t>: v1</a:t>
            </a:r>
          </a:p>
          <a:p>
            <a:r>
              <a:rPr lang="en-US" sz="2400" dirty="0"/>
              <a:t>kind: Service</a:t>
            </a:r>
          </a:p>
          <a:p>
            <a:r>
              <a:rPr lang="en-US" sz="2400" dirty="0"/>
              <a:t>metadata:</a:t>
            </a:r>
          </a:p>
          <a:p>
            <a:r>
              <a:rPr lang="en-US" sz="2400" dirty="0"/>
              <a:t>  </a:t>
            </a:r>
            <a:r>
              <a:rPr lang="en-US" sz="2400" b="1" dirty="0"/>
              <a:t>name: my-</a:t>
            </a:r>
            <a:r>
              <a:rPr lang="en-US" sz="2400" b="1" dirty="0" err="1"/>
              <a:t>nodeport</a:t>
            </a:r>
            <a:r>
              <a:rPr lang="en-US" sz="2400" b="1" dirty="0"/>
              <a:t>-service</a:t>
            </a:r>
          </a:p>
          <a:p>
            <a:r>
              <a:rPr lang="en-US" sz="2400" b="1" dirty="0"/>
              <a:t>  namespace: fubar</a:t>
            </a:r>
          </a:p>
          <a:p>
            <a:r>
              <a:rPr lang="en-US" sz="2400" dirty="0"/>
              <a:t>spec:</a:t>
            </a:r>
          </a:p>
          <a:p>
            <a:r>
              <a:rPr lang="en-US" sz="2400" dirty="0"/>
              <a:t>  </a:t>
            </a:r>
            <a:r>
              <a:rPr lang="en-US" sz="2400" b="1" dirty="0"/>
              <a:t>type: </a:t>
            </a:r>
            <a:r>
              <a:rPr lang="en-US" sz="2400" b="1" dirty="0" err="1"/>
              <a:t>NodePort</a:t>
            </a:r>
            <a:endParaRPr lang="en-US" sz="2400" b="1" dirty="0"/>
          </a:p>
          <a:p>
            <a:r>
              <a:rPr lang="en-US" sz="2400" dirty="0"/>
              <a:t>  selector:</a:t>
            </a:r>
          </a:p>
          <a:p>
            <a:r>
              <a:rPr lang="en-US" sz="2400" dirty="0"/>
              <a:t>    app: test1</a:t>
            </a:r>
          </a:p>
          <a:p>
            <a:r>
              <a:rPr lang="en-US" sz="2400" dirty="0"/>
              <a:t>  ports:</a:t>
            </a:r>
          </a:p>
          <a:p>
            <a:r>
              <a:rPr lang="en-US" sz="2400" dirty="0"/>
              <a:t>  - protocol: TCP</a:t>
            </a:r>
          </a:p>
          <a:p>
            <a:r>
              <a:rPr lang="en-US" sz="2400" dirty="0"/>
              <a:t>    port: 80</a:t>
            </a:r>
          </a:p>
          <a:p>
            <a:r>
              <a:rPr lang="en-US" sz="2400" dirty="0"/>
              <a:t>    </a:t>
            </a:r>
            <a:r>
              <a:rPr lang="en-US" sz="2400" dirty="0" err="1"/>
              <a:t>targetPort</a:t>
            </a:r>
            <a:r>
              <a:rPr lang="en-US" sz="2400" dirty="0"/>
              <a:t>: 80</a:t>
            </a:r>
          </a:p>
          <a:p>
            <a:r>
              <a:rPr lang="en-US" sz="2400" dirty="0"/>
              <a:t>    </a:t>
            </a:r>
            <a:r>
              <a:rPr lang="en-US" sz="2400" b="1" dirty="0" err="1"/>
              <a:t>nodePort</a:t>
            </a:r>
            <a:r>
              <a:rPr lang="en-US" sz="2400" b="1" dirty="0"/>
              <a:t>: 30000</a:t>
            </a:r>
          </a:p>
        </p:txBody>
      </p:sp>
      <p:sp>
        <p:nvSpPr>
          <p:cNvPr id="4" name="Rectangle 3">
            <a:extLst>
              <a:ext uri="{FF2B5EF4-FFF2-40B4-BE49-F238E27FC236}">
                <a16:creationId xmlns:a16="http://schemas.microsoft.com/office/drawing/2014/main" id="{154CE642-C6C4-4521-CF2E-D3094AE4A583}"/>
              </a:ext>
            </a:extLst>
          </p:cNvPr>
          <p:cNvSpPr/>
          <p:nvPr/>
        </p:nvSpPr>
        <p:spPr>
          <a:xfrm>
            <a:off x="673239" y="2481942"/>
            <a:ext cx="2150347"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486442-6ECA-9B93-201E-AFF5EA1CB275}"/>
              </a:ext>
            </a:extLst>
          </p:cNvPr>
          <p:cNvSpPr/>
          <p:nvPr/>
        </p:nvSpPr>
        <p:spPr>
          <a:xfrm>
            <a:off x="482321" y="5082360"/>
            <a:ext cx="2893925"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325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Need for service?</a:t>
              </a:r>
              <a:endParaRPr lang="en-US" sz="5400" dirty="0">
                <a:solidFill>
                  <a:schemeClr val="accent3"/>
                </a:solidFill>
              </a:endParaRPr>
            </a:p>
          </p:txBody>
        </p:sp>
      </p:grpSp>
    </p:spTree>
    <p:extLst>
      <p:ext uri="{BB962C8B-B14F-4D97-AF65-F5344CB8AC3E}">
        <p14:creationId xmlns:p14="http://schemas.microsoft.com/office/powerpoint/2010/main" val="452626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45A276E2-979F-3CC6-2EED-0B24013C1C9D}"/>
              </a:ext>
            </a:extLst>
          </p:cNvPr>
          <p:cNvSpPr txBox="1"/>
          <p:nvPr/>
        </p:nvSpPr>
        <p:spPr>
          <a:xfrm>
            <a:off x="0" y="300789"/>
            <a:ext cx="12103768" cy="5755422"/>
          </a:xfrm>
          <a:prstGeom prst="rect">
            <a:avLst/>
          </a:prstGeom>
          <a:noFill/>
        </p:spPr>
        <p:txBody>
          <a:bodyPr wrap="square" rtlCol="0">
            <a:spAutoFit/>
          </a:bodyPr>
          <a:lstStyle/>
          <a:p>
            <a:endParaRPr lang="en-US" dirty="0"/>
          </a:p>
          <a:p>
            <a:r>
              <a:rPr lang="en-US"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kubectl apply -f my-</a:t>
            </a:r>
            <a:r>
              <a:rPr lang="en-US" b="1" dirty="0" err="1">
                <a:latin typeface="Courier New" panose="02070309020205020404" pitchFamily="49" charset="0"/>
                <a:cs typeface="Courier New" panose="02070309020205020404" pitchFamily="49" charset="0"/>
              </a:rPr>
              <a:t>nodeport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service.yaml</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service/my-</a:t>
            </a:r>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-service created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kubectl -n fubar get service/my-</a:t>
            </a:r>
            <a:r>
              <a:rPr lang="en-US" b="1" dirty="0" err="1">
                <a:latin typeface="Courier New" panose="02070309020205020404" pitchFamily="49" charset="0"/>
                <a:cs typeface="Courier New" panose="02070309020205020404" pitchFamily="49" charset="0"/>
              </a:rPr>
              <a:t>nodeport</a:t>
            </a:r>
            <a:r>
              <a:rPr lang="en-US" b="1" dirty="0">
                <a:latin typeface="Courier New" panose="02070309020205020404" pitchFamily="49" charset="0"/>
                <a:cs typeface="Courier New" panose="02070309020205020404" pitchFamily="49" charset="0"/>
              </a:rPr>
              <a:t>-service </a:t>
            </a:r>
          </a:p>
          <a:p>
            <a:r>
              <a:rPr lang="en-US" dirty="0">
                <a:latin typeface="Courier New" panose="02070309020205020404" pitchFamily="49" charset="0"/>
                <a:cs typeface="Courier New" panose="02070309020205020404" pitchFamily="49" charset="0"/>
              </a:rPr>
              <a:t>NAME                  TYPE       CLUSTER-IP    EXTERNAL-IP   PORT(S)        AGE</a:t>
            </a:r>
          </a:p>
          <a:p>
            <a:r>
              <a:rPr lang="en-US" dirty="0">
                <a:latin typeface="Courier New" panose="02070309020205020404" pitchFamily="49" charset="0"/>
                <a:cs typeface="Courier New" panose="02070309020205020404" pitchFamily="49" charset="0"/>
              </a:rPr>
              <a:t>my-</a:t>
            </a:r>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-service   </a:t>
            </a:r>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   10.96.4.221   &lt;none&gt;        80:30000/TCP   21s</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kubectl -n fubar get endpoints/my-</a:t>
            </a:r>
            <a:r>
              <a:rPr lang="en-US" b="1" dirty="0" err="1">
                <a:latin typeface="Courier New" panose="02070309020205020404" pitchFamily="49" charset="0"/>
                <a:cs typeface="Courier New" panose="02070309020205020404" pitchFamily="49" charset="0"/>
              </a:rPr>
              <a:t>nodeport</a:t>
            </a:r>
            <a:r>
              <a:rPr lang="en-US" b="1" dirty="0">
                <a:latin typeface="Courier New" panose="02070309020205020404" pitchFamily="49" charset="0"/>
                <a:cs typeface="Courier New" panose="02070309020205020404" pitchFamily="49" charset="0"/>
              </a:rPr>
              <a:t>-service </a:t>
            </a:r>
          </a:p>
          <a:p>
            <a:r>
              <a:rPr lang="en-US" dirty="0">
                <a:latin typeface="Courier New" panose="02070309020205020404" pitchFamily="49" charset="0"/>
                <a:cs typeface="Courier New" panose="02070309020205020404" pitchFamily="49" charset="0"/>
              </a:rPr>
              <a:t>NAME                  ENDPOINTS                                               AGE</a:t>
            </a:r>
          </a:p>
          <a:p>
            <a:r>
              <a:rPr lang="en-US" dirty="0">
                <a:latin typeface="Courier New" panose="02070309020205020404" pitchFamily="49" charset="0"/>
                <a:cs typeface="Courier New" panose="02070309020205020404" pitchFamily="49" charset="0"/>
              </a:rPr>
              <a:t>my-</a:t>
            </a:r>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-service   172.16.133.130:80,172.16.133.131:80,172.16.133.134:80   34s</a:t>
            </a:r>
          </a:p>
          <a:p>
            <a:endParaRPr lang="en-US" dirty="0"/>
          </a:p>
          <a:p>
            <a:r>
              <a:rPr lang="en-US"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curl http://10.96.4.221</a:t>
            </a:r>
          </a:p>
          <a:p>
            <a:r>
              <a:rPr lang="en-US" sz="1200" dirty="0">
                <a:latin typeface="Courier New" panose="02070309020205020404" pitchFamily="49" charset="0"/>
                <a:cs typeface="Courier New" panose="02070309020205020404" pitchFamily="49" charset="0"/>
              </a:rPr>
              <a:t>&lt;!DOCTYPE html&gt;</a:t>
            </a:r>
          </a:p>
          <a:p>
            <a:r>
              <a:rPr lang="en-US" sz="1200" dirty="0">
                <a:latin typeface="Courier New" panose="02070309020205020404" pitchFamily="49" charset="0"/>
                <a:cs typeface="Courier New" panose="02070309020205020404" pitchFamily="49" charset="0"/>
              </a:rPr>
              <a:t>&lt;html&gt;</a:t>
            </a:r>
          </a:p>
          <a:p>
            <a:r>
              <a:rPr lang="en-US" sz="1200" dirty="0">
                <a:latin typeface="Courier New" panose="02070309020205020404" pitchFamily="49" charset="0"/>
                <a:cs typeface="Courier New" panose="02070309020205020404" pitchFamily="49" charset="0"/>
              </a:rPr>
              <a:t>&lt;head&gt;</a:t>
            </a:r>
          </a:p>
          <a:p>
            <a:r>
              <a:rPr lang="en-US" sz="1200" dirty="0">
                <a:latin typeface="Courier New" panose="02070309020205020404" pitchFamily="49" charset="0"/>
                <a:cs typeface="Courier New" panose="02070309020205020404" pitchFamily="49" charset="0"/>
              </a:rPr>
              <a:t>&lt;title&gt;Welcome to nginx!&lt;/title&gt;</a:t>
            </a:r>
          </a:p>
          <a:p>
            <a:r>
              <a:rPr lang="en-US" sz="1200" dirty="0">
                <a:latin typeface="Courier New" panose="02070309020205020404" pitchFamily="49" charset="0"/>
                <a:cs typeface="Courier New" panose="02070309020205020404" pitchFamily="49" charset="0"/>
              </a:rPr>
              <a:t>&lt;style&gt;</a:t>
            </a:r>
          </a:p>
          <a:p>
            <a:r>
              <a:rPr lang="en-US" sz="1200" dirty="0">
                <a:latin typeface="Courier New" panose="02070309020205020404" pitchFamily="49" charset="0"/>
                <a:cs typeface="Courier New" panose="02070309020205020404" pitchFamily="49" charset="0"/>
              </a:rPr>
              <a:t>html { color-scheme: light dark; }</a:t>
            </a:r>
          </a:p>
          <a:p>
            <a:r>
              <a:rPr lang="en-US" sz="1200" dirty="0">
                <a:latin typeface="Courier New" panose="02070309020205020404" pitchFamily="49" charset="0"/>
                <a:cs typeface="Courier New" panose="02070309020205020404" pitchFamily="49" charset="0"/>
              </a:rPr>
              <a:t>body { width: 35em; margin: 0 auto;</a:t>
            </a:r>
          </a:p>
          <a:p>
            <a:endParaRPr lang="en-US" dirty="0"/>
          </a:p>
        </p:txBody>
      </p:sp>
      <p:sp>
        <p:nvSpPr>
          <p:cNvPr id="3" name="Rectangle 2">
            <a:extLst>
              <a:ext uri="{FF2B5EF4-FFF2-40B4-BE49-F238E27FC236}">
                <a16:creationId xmlns:a16="http://schemas.microsoft.com/office/drawing/2014/main" id="{68986F55-DFB4-960D-9BE7-1966B30AD868}"/>
              </a:ext>
            </a:extLst>
          </p:cNvPr>
          <p:cNvSpPr/>
          <p:nvPr/>
        </p:nvSpPr>
        <p:spPr>
          <a:xfrm>
            <a:off x="0" y="1738365"/>
            <a:ext cx="2843684"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77F0220-1A11-1222-5C76-3DB64DF918FA}"/>
              </a:ext>
            </a:extLst>
          </p:cNvPr>
          <p:cNvSpPr/>
          <p:nvPr/>
        </p:nvSpPr>
        <p:spPr>
          <a:xfrm>
            <a:off x="2925744" y="1738365"/>
            <a:ext cx="1495530"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B2D3D6-BE73-9E6F-C751-C6992B5E510D}"/>
              </a:ext>
            </a:extLst>
          </p:cNvPr>
          <p:cNvSpPr/>
          <p:nvPr/>
        </p:nvSpPr>
        <p:spPr>
          <a:xfrm>
            <a:off x="4556353" y="1738365"/>
            <a:ext cx="1643479"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6F64AA-B0E3-7CEB-B0CF-53C92A1D51F2}"/>
              </a:ext>
            </a:extLst>
          </p:cNvPr>
          <p:cNvSpPr/>
          <p:nvPr/>
        </p:nvSpPr>
        <p:spPr>
          <a:xfrm>
            <a:off x="8403904" y="1738365"/>
            <a:ext cx="1724703"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DB6FF7-00EF-86F1-44AC-DB0A0EC22A23}"/>
              </a:ext>
            </a:extLst>
          </p:cNvPr>
          <p:cNvSpPr/>
          <p:nvPr/>
        </p:nvSpPr>
        <p:spPr>
          <a:xfrm>
            <a:off x="6334911" y="1738365"/>
            <a:ext cx="1724703" cy="63304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42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par>
                          <p:cTn id="8" fill="hold">
                            <p:stCondLst>
                              <p:cond delay="3150"/>
                            </p:stCondLst>
                            <p:childTnLst>
                              <p:par>
                                <p:cTn id="9" presetID="1" presetClass="entr" presetSubtype="0" fill="hold" nodeType="afterEffect">
                                  <p:stCondLst>
                                    <p:cond delay="75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iterate type="lt">
                                    <p:tmPct val="10000"/>
                                  </p:iterate>
                                  <p:childTnLst>
                                    <p:set>
                                      <p:cBhvr>
                                        <p:cTn id="14" dur="1" fill="hold">
                                          <p:stCondLst>
                                            <p:cond delay="0"/>
                                          </p:stCondLst>
                                        </p:cTn>
                                        <p:tgtEl>
                                          <p:spTgt spid="2">
                                            <p:txEl>
                                              <p:pRg st="4" end="4"/>
                                            </p:txEl>
                                          </p:spTgt>
                                        </p:tgtEl>
                                        <p:attrNameLst>
                                          <p:attrName>style.visibility</p:attrName>
                                        </p:attrNameLst>
                                      </p:cBhvr>
                                      <p:to>
                                        <p:strVal val="visible"/>
                                      </p:to>
                                    </p:set>
                                    <p:animEffect transition="in" filter="wipe(left)">
                                      <p:cBhvr>
                                        <p:cTn id="15" dur="500"/>
                                        <p:tgtEl>
                                          <p:spTgt spid="2">
                                            <p:txEl>
                                              <p:pRg st="4" end="4"/>
                                            </p:txEl>
                                          </p:spTgt>
                                        </p:tgtEl>
                                      </p:cBhvr>
                                    </p:animEffect>
                                  </p:childTnLst>
                                </p:cTn>
                              </p:par>
                            </p:childTnLst>
                          </p:cTn>
                        </p:par>
                        <p:par>
                          <p:cTn id="16" fill="hold">
                            <p:stCondLst>
                              <p:cond delay="3450"/>
                            </p:stCondLst>
                            <p:childTnLst>
                              <p:par>
                                <p:cTn id="17" presetID="1" presetClass="entr" presetSubtype="0" fill="hold" nodeType="afterEffect">
                                  <p:stCondLst>
                                    <p:cond delay="75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par>
                          <p:cTn id="19" fill="hold">
                            <p:stCondLst>
                              <p:cond delay="4200"/>
                            </p:stCondLst>
                            <p:childTnLst>
                              <p:par>
                                <p:cTn id="20" presetID="1" presetClass="entr" presetSubtype="0" fill="hold" nodeType="after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heel(1)">
                                      <p:cBhvr>
                                        <p:cTn id="26" dur="2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2000"/>
                                        <p:tgtEl>
                                          <p:spTgt spid="4"/>
                                        </p:tgtEl>
                                      </p:cBhvr>
                                    </p:animEffect>
                                  </p:childTnLst>
                                </p:cTn>
                              </p:par>
                              <p:par>
                                <p:cTn id="32" presetID="1" presetClass="exit" presetSubtype="0" fill="hold" grpId="1" nodeType="withEffect">
                                  <p:stCondLst>
                                    <p:cond delay="0"/>
                                  </p:stCondLst>
                                  <p:childTnLst>
                                    <p:set>
                                      <p:cBhvr>
                                        <p:cTn id="33" dur="1" fill="hold">
                                          <p:stCondLst>
                                            <p:cond delay="0"/>
                                          </p:stCondLst>
                                        </p:cTn>
                                        <p:tgtEl>
                                          <p:spTgt spid="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heel(1)">
                                      <p:cBhvr>
                                        <p:cTn id="38" dur="2000"/>
                                        <p:tgtEl>
                                          <p:spTgt spid="5"/>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heel(1)">
                                      <p:cBhvr>
                                        <p:cTn id="45" dur="2000"/>
                                        <p:tgtEl>
                                          <p:spTgt spid="6"/>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heel(1)">
                                      <p:cBhvr>
                                        <p:cTn id="52" dur="2000"/>
                                        <p:tgtEl>
                                          <p:spTgt spid="7"/>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
                                            <p:txEl>
                                              <p:pRg st="9" end="9"/>
                                            </p:txEl>
                                          </p:spTgt>
                                        </p:tgtEl>
                                        <p:attrNameLst>
                                          <p:attrName>style.visibility</p:attrName>
                                        </p:attrNameLst>
                                      </p:cBhvr>
                                      <p:to>
                                        <p:strVal val="visible"/>
                                      </p:to>
                                    </p:set>
                                    <p:animEffect transition="in" filter="wipe(left)">
                                      <p:cBhvr>
                                        <p:cTn id="59" dur="500"/>
                                        <p:tgtEl>
                                          <p:spTgt spid="2">
                                            <p:txEl>
                                              <p:pRg st="9" end="9"/>
                                            </p:txEl>
                                          </p:spTgt>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childTnLst>
                          </p:cTn>
                        </p:par>
                        <p:par>
                          <p:cTn id="62" fill="hold">
                            <p:stCondLst>
                              <p:cond delay="500"/>
                            </p:stCondLst>
                            <p:childTnLst>
                              <p:par>
                                <p:cTn id="63" presetID="1" presetClass="entr" presetSubtype="0" fill="hold" nodeType="afterEffect">
                                  <p:stCondLst>
                                    <p:cond delay="750"/>
                                  </p:stCondLst>
                                  <p:childTnLst>
                                    <p:set>
                                      <p:cBhvr>
                                        <p:cTn id="64" dur="1" fill="hold">
                                          <p:stCondLst>
                                            <p:cond delay="0"/>
                                          </p:stCondLst>
                                        </p:cTn>
                                        <p:tgtEl>
                                          <p:spTgt spid="2">
                                            <p:txEl>
                                              <p:pRg st="10" end="10"/>
                                            </p:txEl>
                                          </p:spTgt>
                                        </p:tgtEl>
                                        <p:attrNameLst>
                                          <p:attrName>style.visibility</p:attrName>
                                        </p:attrNameLst>
                                      </p:cBhvr>
                                      <p:to>
                                        <p:strVal val="visible"/>
                                      </p:to>
                                    </p:set>
                                  </p:childTnLst>
                                </p:cTn>
                              </p:par>
                              <p:par>
                                <p:cTn id="65" presetID="1" presetClass="entr" presetSubtype="0" fill="hold" nodeType="withEffect">
                                  <p:stCondLst>
                                    <p:cond delay="750"/>
                                  </p:stCondLst>
                                  <p:childTnLst>
                                    <p:set>
                                      <p:cBhvr>
                                        <p:cTn id="6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
                                            <p:txEl>
                                              <p:pRg st="13" end="13"/>
                                            </p:txEl>
                                          </p:spTgt>
                                        </p:tgtEl>
                                        <p:attrNameLst>
                                          <p:attrName>style.visibility</p:attrName>
                                        </p:attrNameLst>
                                      </p:cBhvr>
                                      <p:to>
                                        <p:strVal val="visible"/>
                                      </p:to>
                                    </p:set>
                                    <p:animEffect transition="in" filter="wipe(left)">
                                      <p:cBhvr>
                                        <p:cTn id="71" dur="500"/>
                                        <p:tgtEl>
                                          <p:spTgt spid="2">
                                            <p:txEl>
                                              <p:pRg st="13" end="13"/>
                                            </p:txEl>
                                          </p:spTgt>
                                        </p:tgtEl>
                                      </p:cBhvr>
                                    </p:animEffect>
                                  </p:childTnLst>
                                </p:cTn>
                              </p:par>
                              <p:par>
                                <p:cTn id="72" presetID="1" presetClass="entr" presetSubtype="0" fill="hold" nodeType="withEffect">
                                  <p:stCondLst>
                                    <p:cond delay="750"/>
                                  </p:stCondLst>
                                  <p:childTnLst>
                                    <p:set>
                                      <p:cBhvr>
                                        <p:cTn id="73" dur="1" fill="hold">
                                          <p:stCondLst>
                                            <p:cond delay="0"/>
                                          </p:stCondLst>
                                        </p:cTn>
                                        <p:tgtEl>
                                          <p:spTgt spid="2">
                                            <p:txEl>
                                              <p:pRg st="14" end="14"/>
                                            </p:txEl>
                                          </p:spTgt>
                                        </p:tgtEl>
                                        <p:attrNameLst>
                                          <p:attrName>style.visibility</p:attrName>
                                        </p:attrNameLst>
                                      </p:cBhvr>
                                      <p:to>
                                        <p:strVal val="visible"/>
                                      </p:to>
                                    </p:set>
                                  </p:childTnLst>
                                </p:cTn>
                              </p:par>
                              <p:par>
                                <p:cTn id="74" presetID="1" presetClass="entr" presetSubtype="0" fill="hold" nodeType="withEffect">
                                  <p:stCondLst>
                                    <p:cond delay="750"/>
                                  </p:stCondLst>
                                  <p:childTnLst>
                                    <p:set>
                                      <p:cBhvr>
                                        <p:cTn id="75" dur="1" fill="hold">
                                          <p:stCondLst>
                                            <p:cond delay="0"/>
                                          </p:stCondLst>
                                        </p:cTn>
                                        <p:tgtEl>
                                          <p:spTgt spid="2">
                                            <p:txEl>
                                              <p:pRg st="15" end="15"/>
                                            </p:txEl>
                                          </p:spTgt>
                                        </p:tgtEl>
                                        <p:attrNameLst>
                                          <p:attrName>style.visibility</p:attrName>
                                        </p:attrNameLst>
                                      </p:cBhvr>
                                      <p:to>
                                        <p:strVal val="visible"/>
                                      </p:to>
                                    </p:set>
                                  </p:childTnLst>
                                </p:cTn>
                              </p:par>
                              <p:par>
                                <p:cTn id="76" presetID="1" presetClass="entr" presetSubtype="0" fill="hold" nodeType="withEffect">
                                  <p:stCondLst>
                                    <p:cond delay="750"/>
                                  </p:stCondLst>
                                  <p:childTnLst>
                                    <p:set>
                                      <p:cBhvr>
                                        <p:cTn id="77" dur="1" fill="hold">
                                          <p:stCondLst>
                                            <p:cond delay="0"/>
                                          </p:stCondLst>
                                        </p:cTn>
                                        <p:tgtEl>
                                          <p:spTgt spid="2">
                                            <p:txEl>
                                              <p:pRg st="16" end="16"/>
                                            </p:txEl>
                                          </p:spTgt>
                                        </p:tgtEl>
                                        <p:attrNameLst>
                                          <p:attrName>style.visibility</p:attrName>
                                        </p:attrNameLst>
                                      </p:cBhvr>
                                      <p:to>
                                        <p:strVal val="visible"/>
                                      </p:to>
                                    </p:set>
                                  </p:childTnLst>
                                </p:cTn>
                              </p:par>
                              <p:par>
                                <p:cTn id="78" presetID="1" presetClass="entr" presetSubtype="0" fill="hold" nodeType="withEffect">
                                  <p:stCondLst>
                                    <p:cond delay="750"/>
                                  </p:stCondLst>
                                  <p:childTnLst>
                                    <p:set>
                                      <p:cBhvr>
                                        <p:cTn id="79" dur="1" fill="hold">
                                          <p:stCondLst>
                                            <p:cond delay="0"/>
                                          </p:stCondLst>
                                        </p:cTn>
                                        <p:tgtEl>
                                          <p:spTgt spid="2">
                                            <p:txEl>
                                              <p:pRg st="17" end="17"/>
                                            </p:txEl>
                                          </p:spTgt>
                                        </p:tgtEl>
                                        <p:attrNameLst>
                                          <p:attrName>style.visibility</p:attrName>
                                        </p:attrNameLst>
                                      </p:cBhvr>
                                      <p:to>
                                        <p:strVal val="visible"/>
                                      </p:to>
                                    </p:set>
                                  </p:childTnLst>
                                </p:cTn>
                              </p:par>
                              <p:par>
                                <p:cTn id="80" presetID="1" presetClass="entr" presetSubtype="0" fill="hold" nodeType="withEffect">
                                  <p:stCondLst>
                                    <p:cond delay="750"/>
                                  </p:stCondLst>
                                  <p:childTnLst>
                                    <p:set>
                                      <p:cBhvr>
                                        <p:cTn id="81" dur="1" fill="hold">
                                          <p:stCondLst>
                                            <p:cond delay="0"/>
                                          </p:stCondLst>
                                        </p:cTn>
                                        <p:tgtEl>
                                          <p:spTgt spid="2">
                                            <p:txEl>
                                              <p:pRg st="18" end="18"/>
                                            </p:txEl>
                                          </p:spTgt>
                                        </p:tgtEl>
                                        <p:attrNameLst>
                                          <p:attrName>style.visibility</p:attrName>
                                        </p:attrNameLst>
                                      </p:cBhvr>
                                      <p:to>
                                        <p:strVal val="visible"/>
                                      </p:to>
                                    </p:set>
                                  </p:childTnLst>
                                </p:cTn>
                              </p:par>
                              <p:par>
                                <p:cTn id="82" presetID="1" presetClass="entr" presetSubtype="0" fill="hold" nodeType="withEffect">
                                  <p:stCondLst>
                                    <p:cond delay="750"/>
                                  </p:stCondLst>
                                  <p:childTnLst>
                                    <p:set>
                                      <p:cBhvr>
                                        <p:cTn id="83" dur="1" fill="hold">
                                          <p:stCondLst>
                                            <p:cond delay="0"/>
                                          </p:stCondLst>
                                        </p:cTn>
                                        <p:tgtEl>
                                          <p:spTgt spid="2">
                                            <p:txEl>
                                              <p:pRg st="19" end="19"/>
                                            </p:txEl>
                                          </p:spTgt>
                                        </p:tgtEl>
                                        <p:attrNameLst>
                                          <p:attrName>style.visibility</p:attrName>
                                        </p:attrNameLst>
                                      </p:cBhvr>
                                      <p:to>
                                        <p:strVal val="visible"/>
                                      </p:to>
                                    </p:set>
                                  </p:childTnLst>
                                </p:cTn>
                              </p:par>
                              <p:par>
                                <p:cTn id="84" presetID="1" presetClass="entr" presetSubtype="0" fill="hold" nodeType="withEffect">
                                  <p:stCondLst>
                                    <p:cond delay="750"/>
                                  </p:stCondLst>
                                  <p:childTnLst>
                                    <p:set>
                                      <p:cBhvr>
                                        <p:cTn id="85"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69A9ED4C-EEF6-5C26-2613-1DEEBAE823E3}"/>
              </a:ext>
            </a:extLst>
          </p:cNvPr>
          <p:cNvSpPr txBox="1"/>
          <p:nvPr/>
        </p:nvSpPr>
        <p:spPr>
          <a:xfrm>
            <a:off x="50658" y="809090"/>
            <a:ext cx="11445073" cy="2585323"/>
          </a:xfrm>
          <a:prstGeom prst="rect">
            <a:avLst/>
          </a:prstGeom>
          <a:noFill/>
        </p:spPr>
        <p:txBody>
          <a:bodyPr wrap="square" rtlCol="0">
            <a:spAutoFit/>
          </a:bodyPr>
          <a:lstStyle/>
          <a:p>
            <a:r>
              <a:rPr lang="en-US" dirty="0"/>
              <a:t>[root@master1 ~]# cat /</a:t>
            </a:r>
            <a:r>
              <a:rPr lang="en-US" dirty="0" err="1"/>
              <a:t>etc</a:t>
            </a:r>
            <a:r>
              <a:rPr lang="en-US" dirty="0"/>
              <a:t>/hosts</a:t>
            </a:r>
          </a:p>
          <a:p>
            <a:r>
              <a:rPr lang="en-US" dirty="0"/>
              <a:t>127.0.0.1   localhost </a:t>
            </a:r>
            <a:r>
              <a:rPr lang="en-US" dirty="0" err="1"/>
              <a:t>localhost.localdomain</a:t>
            </a:r>
            <a:r>
              <a:rPr lang="en-US" dirty="0"/>
              <a:t> localhost4 localhost4.localdomain4</a:t>
            </a:r>
          </a:p>
          <a:p>
            <a:r>
              <a:rPr lang="en-US" dirty="0"/>
              <a:t>::1         localhost </a:t>
            </a:r>
            <a:r>
              <a:rPr lang="en-US" dirty="0" err="1"/>
              <a:t>localhost.localdomain</a:t>
            </a:r>
            <a:r>
              <a:rPr lang="en-US" dirty="0"/>
              <a:t> localhost6 localhost6.localdomain6</a:t>
            </a:r>
          </a:p>
          <a:p>
            <a:endParaRPr lang="en-US" dirty="0"/>
          </a:p>
          <a:p>
            <a:r>
              <a:rPr lang="en-US" dirty="0"/>
              <a:t>192.168.1.31  master1</a:t>
            </a:r>
          </a:p>
          <a:p>
            <a:r>
              <a:rPr lang="en-US" dirty="0"/>
              <a:t>192.168.1.32  workernode1</a:t>
            </a:r>
          </a:p>
          <a:p>
            <a:r>
              <a:rPr lang="en-US" dirty="0"/>
              <a:t>192.168.1.33  workernode2</a:t>
            </a:r>
          </a:p>
          <a:p>
            <a:endParaRPr lang="en-US" dirty="0"/>
          </a:p>
          <a:p>
            <a:endParaRPr lang="en-US" dirty="0"/>
          </a:p>
        </p:txBody>
      </p:sp>
      <p:pic>
        <p:nvPicPr>
          <p:cNvPr id="4" name="Picture 3">
            <a:extLst>
              <a:ext uri="{FF2B5EF4-FFF2-40B4-BE49-F238E27FC236}">
                <a16:creationId xmlns:a16="http://schemas.microsoft.com/office/drawing/2014/main" id="{EF1F195A-82C4-5051-5122-A2E84C88B332}"/>
              </a:ext>
            </a:extLst>
          </p:cNvPr>
          <p:cNvPicPr>
            <a:picLocks noChangeAspect="1"/>
          </p:cNvPicPr>
          <p:nvPr/>
        </p:nvPicPr>
        <p:blipFill>
          <a:blip r:embed="rId3"/>
          <a:stretch>
            <a:fillRect/>
          </a:stretch>
        </p:blipFill>
        <p:spPr>
          <a:xfrm>
            <a:off x="3492428" y="51415"/>
            <a:ext cx="5362575" cy="30480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A28D26B-C0D6-A319-5399-141E8C1D3DF3}"/>
              </a:ext>
            </a:extLst>
          </p:cNvPr>
          <p:cNvPicPr>
            <a:picLocks noChangeAspect="1"/>
          </p:cNvPicPr>
          <p:nvPr/>
        </p:nvPicPr>
        <p:blipFill>
          <a:blip r:embed="rId4"/>
          <a:stretch>
            <a:fillRect/>
          </a:stretch>
        </p:blipFill>
        <p:spPr>
          <a:xfrm>
            <a:off x="8204742" y="0"/>
            <a:ext cx="5514975"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381A698C-3262-E254-5EFA-7E4C0B896707}"/>
              </a:ext>
            </a:extLst>
          </p:cNvPr>
          <p:cNvPicPr>
            <a:picLocks noChangeAspect="1"/>
          </p:cNvPicPr>
          <p:nvPr/>
        </p:nvPicPr>
        <p:blipFill>
          <a:blip r:embed="rId5"/>
          <a:stretch>
            <a:fillRect/>
          </a:stretch>
        </p:blipFill>
        <p:spPr>
          <a:xfrm>
            <a:off x="3492428" y="2821968"/>
            <a:ext cx="5467350" cy="300990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82C56A73-5D20-F04D-431B-BC11FD744D2A}"/>
              </a:ext>
            </a:extLst>
          </p:cNvPr>
          <p:cNvSpPr/>
          <p:nvPr/>
        </p:nvSpPr>
        <p:spPr>
          <a:xfrm>
            <a:off x="5020826" y="0"/>
            <a:ext cx="2150347"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20AD31-6489-86F1-ABB0-5A90CB5F769A}"/>
              </a:ext>
            </a:extLst>
          </p:cNvPr>
          <p:cNvSpPr/>
          <p:nvPr/>
        </p:nvSpPr>
        <p:spPr>
          <a:xfrm>
            <a:off x="10041652" y="51415"/>
            <a:ext cx="2150347"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57CF4C-B613-7041-501A-361A9055E9DA}"/>
              </a:ext>
            </a:extLst>
          </p:cNvPr>
          <p:cNvSpPr/>
          <p:nvPr/>
        </p:nvSpPr>
        <p:spPr>
          <a:xfrm>
            <a:off x="5098541" y="2831960"/>
            <a:ext cx="2150347" cy="43207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16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21"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1000" fill="hold"/>
                                        <p:tgtEl>
                                          <p:spTgt spid="9"/>
                                        </p:tgtEl>
                                        <p:attrNameLst>
                                          <p:attrName>ppt_w</p:attrName>
                                        </p:attrNameLst>
                                      </p:cBhvr>
                                      <p:tavLst>
                                        <p:tav tm="0">
                                          <p:val>
                                            <p:fltVal val="0"/>
                                          </p:val>
                                        </p:tav>
                                        <p:tav tm="100000">
                                          <p:val>
                                            <p:strVal val="#ppt_w"/>
                                          </p:val>
                                        </p:tav>
                                      </p:tavLst>
                                    </p:anim>
                                    <p:anim calcmode="lin" valueType="num">
                                      <p:cBhvr>
                                        <p:cTn id="33" dur="1000" fill="hold"/>
                                        <p:tgtEl>
                                          <p:spTgt spid="9"/>
                                        </p:tgtEl>
                                        <p:attrNameLst>
                                          <p:attrName>ppt_h</p:attrName>
                                        </p:attrNameLst>
                                      </p:cBhvr>
                                      <p:tavLst>
                                        <p:tav tm="0">
                                          <p:val>
                                            <p:fltVal val="0"/>
                                          </p:val>
                                        </p:tav>
                                        <p:tav tm="100000">
                                          <p:val>
                                            <p:strVal val="#ppt_h"/>
                                          </p:val>
                                        </p:tav>
                                      </p:tavLst>
                                    </p:anim>
                                    <p:anim calcmode="lin" valueType="num">
                                      <p:cBhvr>
                                        <p:cTn id="34" dur="1000" fill="hold"/>
                                        <p:tgtEl>
                                          <p:spTgt spid="9"/>
                                        </p:tgtEl>
                                        <p:attrNameLst>
                                          <p:attrName>style.rotation</p:attrName>
                                        </p:attrNameLst>
                                      </p:cBhvr>
                                      <p:tavLst>
                                        <p:tav tm="0">
                                          <p:val>
                                            <p:fltVal val="90"/>
                                          </p:val>
                                        </p:tav>
                                        <p:tav tm="100000">
                                          <p:val>
                                            <p:fltVal val="0"/>
                                          </p:val>
                                        </p:tav>
                                      </p:tavLst>
                                    </p:anim>
                                    <p:animEffect transition="in" filter="fade">
                                      <p:cBhvr>
                                        <p:cTn id="35" dur="1000"/>
                                        <p:tgtEl>
                                          <p:spTgt spid="9"/>
                                        </p:tgtEl>
                                      </p:cBhvr>
                                    </p:animEffect>
                                  </p:childTnLst>
                                </p:cTn>
                              </p:par>
                            </p:childTnLst>
                          </p:cTn>
                        </p:par>
                        <p:par>
                          <p:cTn id="36" fill="hold">
                            <p:stCondLst>
                              <p:cond delay="1000"/>
                            </p:stCondLst>
                            <p:childTnLst>
                              <p:par>
                                <p:cTn id="37" presetID="21" presetClass="entr" presetSubtype="1"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heel(1)">
                                      <p:cBhvr>
                                        <p:cTn id="39" dur="2000"/>
                                        <p:tgtEl>
                                          <p:spTgt spid="12"/>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AA7CCD43-3C3A-E311-51AA-66C1AC607860}"/>
              </a:ext>
            </a:extLst>
          </p:cNvPr>
          <p:cNvSpPr txBox="1"/>
          <p:nvPr/>
        </p:nvSpPr>
        <p:spPr>
          <a:xfrm>
            <a:off x="67056" y="161170"/>
            <a:ext cx="11808112" cy="5170646"/>
          </a:xfrm>
          <a:prstGeom prst="rect">
            <a:avLst/>
          </a:prstGeom>
          <a:noFill/>
        </p:spPr>
        <p:txBody>
          <a:bodyPr wrap="square" rtlCol="0">
            <a:spAutoFit/>
          </a:bodyPr>
          <a:lstStyle/>
          <a:p>
            <a:r>
              <a:rPr lang="en-US" dirty="0"/>
              <a:t>[root@master1 ~]# </a:t>
            </a:r>
            <a:r>
              <a:rPr lang="en-US" b="1" dirty="0"/>
              <a:t>kubectl -n fubar describe service/my-</a:t>
            </a:r>
            <a:r>
              <a:rPr lang="en-US" b="1" dirty="0" err="1"/>
              <a:t>nodeport</a:t>
            </a:r>
            <a:r>
              <a:rPr lang="en-US" b="1" dirty="0"/>
              <a:t>-service </a:t>
            </a:r>
          </a:p>
          <a:p>
            <a:r>
              <a:rPr lang="en-US" sz="1600" dirty="0">
                <a:latin typeface="Courier New" panose="02070309020205020404" pitchFamily="49" charset="0"/>
                <a:cs typeface="Courier New" panose="02070309020205020404" pitchFamily="49" charset="0"/>
              </a:rPr>
              <a:t>Name:                     my-</a:t>
            </a:r>
            <a:r>
              <a:rPr lang="en-US" sz="1600" dirty="0" err="1">
                <a:latin typeface="Courier New" panose="02070309020205020404" pitchFamily="49" charset="0"/>
                <a:cs typeface="Courier New" panose="02070309020205020404" pitchFamily="49" charset="0"/>
              </a:rPr>
              <a:t>nodeport</a:t>
            </a:r>
            <a:r>
              <a:rPr lang="en-US" sz="1600" dirty="0">
                <a:latin typeface="Courier New" panose="02070309020205020404" pitchFamily="49" charset="0"/>
                <a:cs typeface="Courier New" panose="02070309020205020404" pitchFamily="49" charset="0"/>
              </a:rPr>
              <a:t>-service</a:t>
            </a:r>
          </a:p>
          <a:p>
            <a:r>
              <a:rPr lang="en-US" sz="1600" dirty="0">
                <a:latin typeface="Courier New" panose="02070309020205020404" pitchFamily="49" charset="0"/>
                <a:cs typeface="Courier New" panose="02070309020205020404" pitchFamily="49" charset="0"/>
              </a:rPr>
              <a:t>Namespace:                fubar</a:t>
            </a:r>
          </a:p>
          <a:p>
            <a:r>
              <a:rPr lang="en-US" sz="1600" dirty="0">
                <a:latin typeface="Courier New" panose="02070309020205020404" pitchFamily="49" charset="0"/>
                <a:cs typeface="Courier New" panose="02070309020205020404" pitchFamily="49" charset="0"/>
              </a:rPr>
              <a:t>Labels:                   &lt;none&gt;</a:t>
            </a:r>
          </a:p>
          <a:p>
            <a:r>
              <a:rPr lang="en-US" sz="1600" dirty="0">
                <a:latin typeface="Courier New" panose="02070309020205020404" pitchFamily="49" charset="0"/>
                <a:cs typeface="Courier New" panose="02070309020205020404" pitchFamily="49" charset="0"/>
              </a:rPr>
              <a:t>Annotations:              &lt;none&gt;</a:t>
            </a:r>
          </a:p>
          <a:p>
            <a:r>
              <a:rPr lang="en-US" sz="1600" dirty="0">
                <a:latin typeface="Courier New" panose="02070309020205020404" pitchFamily="49" charset="0"/>
                <a:cs typeface="Courier New" panose="02070309020205020404" pitchFamily="49" charset="0"/>
              </a:rPr>
              <a:t>Selector:                 app=test1</a:t>
            </a:r>
          </a:p>
          <a:p>
            <a:r>
              <a:rPr lang="en-US" sz="1600" dirty="0">
                <a:latin typeface="Courier New" panose="02070309020205020404" pitchFamily="49" charset="0"/>
                <a:cs typeface="Courier New" panose="02070309020205020404" pitchFamily="49" charset="0"/>
              </a:rPr>
              <a:t>Type:                     </a:t>
            </a:r>
            <a:r>
              <a:rPr lang="en-US" sz="1600" dirty="0" err="1">
                <a:latin typeface="Courier New" panose="02070309020205020404" pitchFamily="49" charset="0"/>
                <a:cs typeface="Courier New" panose="02070309020205020404" pitchFamily="49" charset="0"/>
              </a:rPr>
              <a:t>NodePort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IP Family Policy:         </a:t>
            </a:r>
            <a:r>
              <a:rPr lang="en-US" sz="1600" dirty="0" err="1">
                <a:latin typeface="Courier New" panose="02070309020205020404" pitchFamily="49" charset="0"/>
                <a:cs typeface="Courier New" panose="02070309020205020404" pitchFamily="49" charset="0"/>
              </a:rPr>
              <a:t>SingleStack</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IP Families:              IPv4</a:t>
            </a:r>
          </a:p>
          <a:p>
            <a:r>
              <a:rPr lang="en-US" sz="1600" dirty="0">
                <a:latin typeface="Courier New" panose="02070309020205020404" pitchFamily="49" charset="0"/>
                <a:cs typeface="Courier New" panose="02070309020205020404" pitchFamily="49" charset="0"/>
              </a:rPr>
              <a:t>IP:                       10.96.4.221</a:t>
            </a:r>
          </a:p>
          <a:p>
            <a:r>
              <a:rPr lang="en-US" sz="1600" dirty="0">
                <a:latin typeface="Courier New" panose="02070309020205020404" pitchFamily="49" charset="0"/>
                <a:cs typeface="Courier New" panose="02070309020205020404" pitchFamily="49" charset="0"/>
              </a:rPr>
              <a:t>IPs:                      10.96.4.221</a:t>
            </a:r>
          </a:p>
          <a:p>
            <a:r>
              <a:rPr lang="en-US" sz="1600" dirty="0">
                <a:latin typeface="Courier New" panose="02070309020205020404" pitchFamily="49" charset="0"/>
                <a:cs typeface="Courier New" panose="02070309020205020404" pitchFamily="49" charset="0"/>
              </a:rPr>
              <a:t>Port:                     &lt;unset&gt;  80/TCP</a:t>
            </a:r>
          </a:p>
          <a:p>
            <a:r>
              <a:rPr lang="en-US" sz="1600" dirty="0" err="1">
                <a:latin typeface="Courier New" panose="02070309020205020404" pitchFamily="49" charset="0"/>
                <a:cs typeface="Courier New" panose="02070309020205020404" pitchFamily="49" charset="0"/>
              </a:rPr>
              <a:t>TargetPort</a:t>
            </a:r>
            <a:r>
              <a:rPr lang="en-US" sz="1600" dirty="0">
                <a:latin typeface="Courier New" panose="02070309020205020404" pitchFamily="49" charset="0"/>
                <a:cs typeface="Courier New" panose="02070309020205020404" pitchFamily="49" charset="0"/>
              </a:rPr>
              <a:t>:               80/TCP</a:t>
            </a:r>
          </a:p>
          <a:p>
            <a:r>
              <a:rPr lang="en-US" sz="1600" dirty="0" err="1">
                <a:latin typeface="Courier New" panose="02070309020205020404" pitchFamily="49" charset="0"/>
                <a:cs typeface="Courier New" panose="02070309020205020404" pitchFamily="49" charset="0"/>
              </a:rPr>
              <a:t>NodePort</a:t>
            </a:r>
            <a:r>
              <a:rPr lang="en-US" sz="1600" dirty="0">
                <a:latin typeface="Courier New" panose="02070309020205020404" pitchFamily="49" charset="0"/>
                <a:cs typeface="Courier New" panose="02070309020205020404" pitchFamily="49" charset="0"/>
              </a:rPr>
              <a:t>:                 &lt;unset&gt;  30000/TCP</a:t>
            </a:r>
          </a:p>
          <a:p>
            <a:r>
              <a:rPr lang="en-US" sz="1600" dirty="0">
                <a:latin typeface="Courier New" panose="02070309020205020404" pitchFamily="49" charset="0"/>
                <a:cs typeface="Courier New" panose="02070309020205020404" pitchFamily="49" charset="0"/>
              </a:rPr>
              <a:t>Endpoints:                172.16.133.130:80,172.16.133.131:80,172.16.133.134:80</a:t>
            </a:r>
          </a:p>
          <a:p>
            <a:r>
              <a:rPr lang="en-US" sz="1600" dirty="0">
                <a:latin typeface="Courier New" panose="02070309020205020404" pitchFamily="49" charset="0"/>
                <a:cs typeface="Courier New" panose="02070309020205020404" pitchFamily="49" charset="0"/>
              </a:rPr>
              <a:t>Session Affinity:         None</a:t>
            </a:r>
          </a:p>
          <a:p>
            <a:r>
              <a:rPr lang="en-US" sz="1600" dirty="0">
                <a:latin typeface="Courier New" panose="02070309020205020404" pitchFamily="49" charset="0"/>
                <a:cs typeface="Courier New" panose="02070309020205020404" pitchFamily="49" charset="0"/>
              </a:rPr>
              <a:t>External Traffic Policy:  Cluster</a:t>
            </a:r>
          </a:p>
          <a:p>
            <a:r>
              <a:rPr lang="en-US" sz="1600" dirty="0">
                <a:latin typeface="Courier New" panose="02070309020205020404" pitchFamily="49" charset="0"/>
                <a:cs typeface="Courier New" panose="02070309020205020404" pitchFamily="49" charset="0"/>
              </a:rPr>
              <a:t>Events:                   &lt;none&gt;</a:t>
            </a:r>
          </a:p>
          <a:p>
            <a:endParaRPr lang="en-US" dirty="0"/>
          </a:p>
          <a:p>
            <a:endParaRPr lang="en-US" dirty="0"/>
          </a:p>
        </p:txBody>
      </p:sp>
      <p:sp>
        <p:nvSpPr>
          <p:cNvPr id="4" name="Rectangle 3">
            <a:extLst>
              <a:ext uri="{FF2B5EF4-FFF2-40B4-BE49-F238E27FC236}">
                <a16:creationId xmlns:a16="http://schemas.microsoft.com/office/drawing/2014/main" id="{AEE6D6BA-7454-B9CF-BD44-9675B0D94934}"/>
              </a:ext>
            </a:extLst>
          </p:cNvPr>
          <p:cNvSpPr/>
          <p:nvPr/>
        </p:nvSpPr>
        <p:spPr>
          <a:xfrm>
            <a:off x="67055" y="425915"/>
            <a:ext cx="5771037" cy="56216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33875C-3B85-31C7-58C7-8913CC14D305}"/>
              </a:ext>
            </a:extLst>
          </p:cNvPr>
          <p:cNvSpPr/>
          <p:nvPr/>
        </p:nvSpPr>
        <p:spPr>
          <a:xfrm>
            <a:off x="67055" y="1413996"/>
            <a:ext cx="4742822" cy="324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CABDC8-124A-448F-3731-AD1E220762E4}"/>
              </a:ext>
            </a:extLst>
          </p:cNvPr>
          <p:cNvSpPr/>
          <p:nvPr/>
        </p:nvSpPr>
        <p:spPr>
          <a:xfrm>
            <a:off x="67055" y="2370147"/>
            <a:ext cx="4742822" cy="32436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B5ECF71-E407-2CF2-9754-5715657CAD06}"/>
              </a:ext>
            </a:extLst>
          </p:cNvPr>
          <p:cNvSpPr/>
          <p:nvPr/>
        </p:nvSpPr>
        <p:spPr>
          <a:xfrm>
            <a:off x="67054" y="1653321"/>
            <a:ext cx="4484849" cy="3243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5E4E8D-88EC-D756-3E3A-8FD073BE23D4}"/>
              </a:ext>
            </a:extLst>
          </p:cNvPr>
          <p:cNvSpPr/>
          <p:nvPr/>
        </p:nvSpPr>
        <p:spPr>
          <a:xfrm>
            <a:off x="67055" y="3133238"/>
            <a:ext cx="4283881" cy="3243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DFF7AD-7C39-CDDB-265C-F77D9C9EC112}"/>
              </a:ext>
            </a:extLst>
          </p:cNvPr>
          <p:cNvSpPr/>
          <p:nvPr/>
        </p:nvSpPr>
        <p:spPr>
          <a:xfrm>
            <a:off x="107247" y="3391340"/>
            <a:ext cx="5519830" cy="3243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56FFF02-9480-606A-1F03-881EBF439ABF}"/>
              </a:ext>
            </a:extLst>
          </p:cNvPr>
          <p:cNvSpPr/>
          <p:nvPr/>
        </p:nvSpPr>
        <p:spPr>
          <a:xfrm>
            <a:off x="67054" y="3612231"/>
            <a:ext cx="9931055" cy="32437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31533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3">
                                            <p:txEl>
                                              <p:pRg st="12" end="12"/>
                                            </p:txEl>
                                          </p:spTgt>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3">
                                            <p:txEl>
                                              <p:pRg st="14" end="14"/>
                                            </p:txEl>
                                          </p:spTgt>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3">
                                            <p:txEl>
                                              <p:pRg st="16" end="16"/>
                                            </p:txEl>
                                          </p:spTgt>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heel(1)">
                                      <p:cBhvr>
                                        <p:cTn id="63" dur="2000"/>
                                        <p:tgtEl>
                                          <p:spTgt spid="4"/>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grpId="0"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heel(1)">
                                      <p:cBhvr>
                                        <p:cTn id="68" dur="2000"/>
                                        <p:tgtEl>
                                          <p:spTgt spid="5"/>
                                        </p:tgtEl>
                                      </p:cBhvr>
                                    </p:animEffect>
                                  </p:childTnLst>
                                </p:cTn>
                              </p:par>
                              <p:par>
                                <p:cTn id="69" presetID="1" presetClass="exit" presetSubtype="0" fill="hold" grpId="1"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wheel(1)">
                                      <p:cBhvr>
                                        <p:cTn id="75" dur="2000"/>
                                        <p:tgtEl>
                                          <p:spTgt spid="7"/>
                                        </p:tgtEl>
                                      </p:cBhvr>
                                    </p:animEffect>
                                  </p:childTnLst>
                                </p:cTn>
                              </p:par>
                              <p:par>
                                <p:cTn id="76" presetID="1" presetClass="exit" presetSubtype="0" fill="hold" grpId="1" nodeType="withEffect">
                                  <p:stCondLst>
                                    <p:cond delay="0"/>
                                  </p:stCondLst>
                                  <p:childTnLst>
                                    <p:set>
                                      <p:cBhvr>
                                        <p:cTn id="77" dur="1" fill="hold">
                                          <p:stCondLst>
                                            <p:cond delay="0"/>
                                          </p:stCondLst>
                                        </p:cTn>
                                        <p:tgtEl>
                                          <p:spTgt spid="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wheel(1)">
                                      <p:cBhvr>
                                        <p:cTn id="82" dur="2000"/>
                                        <p:tgtEl>
                                          <p:spTgt spid="6"/>
                                        </p:tgtEl>
                                      </p:cBhvr>
                                    </p:animEffect>
                                  </p:childTnLst>
                                </p:cTn>
                              </p:par>
                              <p:par>
                                <p:cTn id="83" presetID="1" presetClass="exit" presetSubtype="0" fill="hold" grpId="1" nodeType="withEffect">
                                  <p:stCondLst>
                                    <p:cond delay="0"/>
                                  </p:stCondLst>
                                  <p:childTnLst>
                                    <p:set>
                                      <p:cBhvr>
                                        <p:cTn id="84" dur="1" fill="hold">
                                          <p:stCondLst>
                                            <p:cond delay="0"/>
                                          </p:stCondLst>
                                        </p:cTn>
                                        <p:tgtEl>
                                          <p:spTgt spid="7"/>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1" presetClass="entr" presetSubtype="1" fill="hold" grpId="0" nodeType="click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heel(1)">
                                      <p:cBhvr>
                                        <p:cTn id="89" dur="2000"/>
                                        <p:tgtEl>
                                          <p:spTgt spid="9"/>
                                        </p:tgtEl>
                                      </p:cBhvr>
                                    </p:animEffect>
                                  </p:childTnLst>
                                </p:cTn>
                              </p:par>
                              <p:par>
                                <p:cTn id="90" presetID="1" presetClass="exit" presetSubtype="0" fill="hold" grpId="1" nodeType="withEffect">
                                  <p:stCondLst>
                                    <p:cond delay="0"/>
                                  </p:stCondLst>
                                  <p:childTnLst>
                                    <p:set>
                                      <p:cBhvr>
                                        <p:cTn id="91" dur="1" fill="hold">
                                          <p:stCondLst>
                                            <p:cond delay="0"/>
                                          </p:stCondLst>
                                        </p:cTn>
                                        <p:tgtEl>
                                          <p:spTgt spid="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wheel(1)">
                                      <p:cBhvr>
                                        <p:cTn id="96" dur="2000"/>
                                        <p:tgtEl>
                                          <p:spTgt spid="10"/>
                                        </p:tgtEl>
                                      </p:cBhvr>
                                    </p:animEffect>
                                  </p:childTnLst>
                                </p:cTn>
                              </p:par>
                              <p:par>
                                <p:cTn id="97" presetID="1" presetClass="exit" presetSubtype="0" fill="hold" grpId="1" nodeType="withEffect">
                                  <p:stCondLst>
                                    <p:cond delay="0"/>
                                  </p:stCondLst>
                                  <p:childTnLst>
                                    <p:set>
                                      <p:cBhvr>
                                        <p:cTn id="98" dur="1" fill="hold">
                                          <p:stCondLst>
                                            <p:cond delay="0"/>
                                          </p:stCondLst>
                                        </p:cTn>
                                        <p:tgtEl>
                                          <p:spTgt spid="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1" presetClass="entr" presetSubtype="1" fill="hold" grpId="0" nodeType="click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wheel(1)">
                                      <p:cBhvr>
                                        <p:cTn id="103" dur="2000"/>
                                        <p:tgtEl>
                                          <p:spTgt spid="11"/>
                                        </p:tgtEl>
                                      </p:cBhvr>
                                    </p:animEffect>
                                  </p:childTnLst>
                                </p:cTn>
                              </p:par>
                              <p:par>
                                <p:cTn id="104" presetID="1" presetClass="exit" presetSubtype="0" fill="hold" grpId="1" nodeType="withEffect">
                                  <p:stCondLst>
                                    <p:cond delay="0"/>
                                  </p:stCondLst>
                                  <p:childTnLst>
                                    <p:set>
                                      <p:cBhvr>
                                        <p:cTn id="105"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9" grpId="0" animBg="1"/>
      <p:bldP spid="9" grpId="1" animBg="1"/>
      <p:bldP spid="10" grpId="0" animBg="1"/>
      <p:bldP spid="10" grpId="1"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D5233971-F035-01CB-9612-E00E6CA8DFC8}"/>
              </a:ext>
            </a:extLst>
          </p:cNvPr>
          <p:cNvSpPr txBox="1"/>
          <p:nvPr/>
        </p:nvSpPr>
        <p:spPr>
          <a:xfrm>
            <a:off x="160774" y="251460"/>
            <a:ext cx="11964170" cy="5755422"/>
          </a:xfrm>
          <a:prstGeom prst="rect">
            <a:avLst/>
          </a:prstGeom>
          <a:noFill/>
        </p:spPr>
        <p:txBody>
          <a:bodyPr wrap="square" rtlCol="0">
            <a:spAutoFit/>
          </a:bodyPr>
          <a:lstStyle/>
          <a:p>
            <a:r>
              <a:rPr lang="en-US" sz="1100" dirty="0">
                <a:latin typeface="Courier New" panose="02070309020205020404" pitchFamily="49" charset="0"/>
                <a:cs typeface="Courier New" panose="02070309020205020404" pitchFamily="49" charset="0"/>
              </a:rPr>
              <a:t>[root@master1 ~]# </a:t>
            </a:r>
            <a:r>
              <a:rPr lang="en-US" sz="2000" b="1" dirty="0">
                <a:latin typeface="Courier New" panose="02070309020205020404" pitchFamily="49" charset="0"/>
                <a:cs typeface="Courier New" panose="02070309020205020404" pitchFamily="49" charset="0"/>
              </a:rPr>
              <a:t>kubectl create namespace kdp1003</a:t>
            </a:r>
            <a:endParaRPr lang="en-US" sz="1600" b="1"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namespace/kdp1003 created</a:t>
            </a:r>
          </a:p>
          <a:p>
            <a:endParaRPr lang="en-US" sz="16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[root@master1 ~]# </a:t>
            </a:r>
            <a:r>
              <a:rPr lang="en-US" sz="2000" b="1" dirty="0">
                <a:latin typeface="Courier New" panose="02070309020205020404" pitchFamily="49" charset="0"/>
                <a:cs typeface="Courier New" panose="02070309020205020404" pitchFamily="49" charset="0"/>
              </a:rPr>
              <a:t>kubectl -n kdp1003 create </a:t>
            </a:r>
            <a:r>
              <a:rPr lang="en-US" sz="2000" b="1" dirty="0">
                <a:solidFill>
                  <a:schemeClr val="accent6"/>
                </a:solidFill>
                <a:latin typeface="Courier New" panose="02070309020205020404" pitchFamily="49" charset="0"/>
                <a:cs typeface="Courier New" panose="02070309020205020404" pitchFamily="49" charset="0"/>
              </a:rPr>
              <a:t>deployment test1-deploy</a:t>
            </a:r>
            <a:r>
              <a:rPr lang="en-US" sz="2000" b="1" dirty="0">
                <a:latin typeface="Courier New" panose="02070309020205020404" pitchFamily="49" charset="0"/>
                <a:cs typeface="Courier New" panose="02070309020205020404" pitchFamily="49" charset="0"/>
              </a:rPr>
              <a:t> --image=nginx</a:t>
            </a:r>
          </a:p>
          <a:p>
            <a:r>
              <a:rPr lang="en-US" sz="1600" dirty="0" err="1">
                <a:latin typeface="Courier New" panose="02070309020205020404" pitchFamily="49" charset="0"/>
                <a:cs typeface="Courier New" panose="02070309020205020404" pitchFamily="49" charset="0"/>
              </a:rPr>
              <a:t>deployment.apps</a:t>
            </a:r>
            <a:r>
              <a:rPr lang="en-US" sz="1600" dirty="0">
                <a:latin typeface="Courier New" panose="02070309020205020404" pitchFamily="49" charset="0"/>
                <a:cs typeface="Courier New" panose="02070309020205020404" pitchFamily="49" charset="0"/>
              </a:rPr>
              <a:t>/test1-deploy created</a:t>
            </a:r>
          </a:p>
          <a:p>
            <a:endParaRPr lang="en-US" sz="16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[root@master1 ~]# </a:t>
            </a:r>
            <a:r>
              <a:rPr lang="en-US" b="1" dirty="0">
                <a:latin typeface="Courier New" panose="02070309020205020404" pitchFamily="49" charset="0"/>
                <a:cs typeface="Courier New" panose="02070309020205020404" pitchFamily="49" charset="0"/>
              </a:rPr>
              <a:t>kubectl -n kdp1003 </a:t>
            </a:r>
            <a:r>
              <a:rPr lang="en-US" b="1" dirty="0">
                <a:solidFill>
                  <a:schemeClr val="accent1"/>
                </a:solidFill>
                <a:latin typeface="Courier New" panose="02070309020205020404" pitchFamily="49" charset="0"/>
                <a:cs typeface="Courier New" panose="02070309020205020404" pitchFamily="49" charset="0"/>
              </a:rPr>
              <a:t>expose</a:t>
            </a:r>
            <a:r>
              <a:rPr lang="en-US" b="1" dirty="0">
                <a:latin typeface="Courier New" panose="02070309020205020404" pitchFamily="49" charset="0"/>
                <a:cs typeface="Courier New" panose="02070309020205020404" pitchFamily="49" charset="0"/>
              </a:rPr>
              <a:t> </a:t>
            </a:r>
            <a:r>
              <a:rPr lang="en-US" b="1" dirty="0">
                <a:solidFill>
                  <a:schemeClr val="accent6"/>
                </a:solidFill>
                <a:latin typeface="Courier New" panose="02070309020205020404" pitchFamily="49" charset="0"/>
                <a:cs typeface="Courier New" panose="02070309020205020404" pitchFamily="49" charset="0"/>
              </a:rPr>
              <a:t>deployment test1-deploy </a:t>
            </a:r>
            <a:r>
              <a:rPr lang="en-US" b="1" dirty="0">
                <a:latin typeface="Courier New" panose="02070309020205020404" pitchFamily="49" charset="0"/>
                <a:cs typeface="Courier New" panose="02070309020205020404" pitchFamily="49" charset="0"/>
              </a:rPr>
              <a:t>--name=test1-deploy-svc  --port=80 --target-port=80 --protocol=TCP --type=</a:t>
            </a:r>
            <a:r>
              <a:rPr lang="en-US" b="1" dirty="0" err="1">
                <a:latin typeface="Courier New" panose="02070309020205020404" pitchFamily="49" charset="0"/>
                <a:cs typeface="Courier New" panose="02070309020205020404" pitchFamily="49" charset="0"/>
              </a:rPr>
              <a:t>NodePort</a:t>
            </a:r>
            <a:endParaRPr lang="en-US" sz="2000" b="1"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service/test1-deploy-svc </a:t>
            </a:r>
            <a:r>
              <a:rPr lang="en-US" sz="1600" b="1" dirty="0">
                <a:latin typeface="Courier New" panose="02070309020205020404" pitchFamily="49" charset="0"/>
                <a:cs typeface="Courier New" panose="02070309020205020404" pitchFamily="49" charset="0"/>
              </a:rPr>
              <a:t>exposed</a:t>
            </a:r>
          </a:p>
          <a:p>
            <a:endParaRPr lang="en-US" sz="16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[root@master1 ~]# </a:t>
            </a:r>
            <a:r>
              <a:rPr lang="en-US" sz="2000" b="1" dirty="0">
                <a:latin typeface="Courier New" panose="02070309020205020404" pitchFamily="49" charset="0"/>
                <a:cs typeface="Courier New" panose="02070309020205020404" pitchFamily="49" charset="0"/>
              </a:rPr>
              <a:t>kubectl -n kdp1003 get all</a:t>
            </a:r>
          </a:p>
          <a:p>
            <a:r>
              <a:rPr lang="en-US" sz="1600" dirty="0">
                <a:latin typeface="Courier New" panose="02070309020205020404" pitchFamily="49" charset="0"/>
                <a:cs typeface="Courier New" panose="02070309020205020404" pitchFamily="49" charset="0"/>
              </a:rPr>
              <a:t>NAME                                READY   STATUS    RESTARTS   AGE</a:t>
            </a:r>
          </a:p>
          <a:p>
            <a:r>
              <a:rPr lang="en-US" sz="1600" dirty="0">
                <a:latin typeface="Courier New" panose="02070309020205020404" pitchFamily="49" charset="0"/>
                <a:cs typeface="Courier New" panose="02070309020205020404" pitchFamily="49" charset="0"/>
              </a:rPr>
              <a:t>pod/test1-deploy-6d8b567b96-sqvl4   1/1     Running   0          2m48s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NAME                       TYPE       CLUSTER-IP    EXTERNAL-IP   PORT(S)        AGE</a:t>
            </a:r>
          </a:p>
          <a:p>
            <a:r>
              <a:rPr lang="en-US" sz="1600" b="1" dirty="0">
                <a:latin typeface="Courier New" panose="02070309020205020404" pitchFamily="49" charset="0"/>
                <a:cs typeface="Courier New" panose="02070309020205020404" pitchFamily="49" charset="0"/>
              </a:rPr>
              <a:t>service/test1-deploy-svc</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NodePort</a:t>
            </a:r>
            <a:r>
              <a:rPr lang="en-US" sz="1600" dirty="0">
                <a:latin typeface="Courier New" panose="02070309020205020404" pitchFamily="49" charset="0"/>
                <a:cs typeface="Courier New" panose="02070309020205020404" pitchFamily="49" charset="0"/>
              </a:rPr>
              <a:t>   10.98.2.196   &lt;none&gt;        80:31606/TCP   12s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NAME                           READY   UP-TO-DATE   AVAILABLE   AGE</a:t>
            </a:r>
          </a:p>
          <a:p>
            <a:r>
              <a:rPr lang="en-US" sz="1600" b="1" dirty="0" err="1">
                <a:solidFill>
                  <a:schemeClr val="accent6"/>
                </a:solidFill>
                <a:latin typeface="Courier New" panose="02070309020205020404" pitchFamily="49" charset="0"/>
                <a:cs typeface="Courier New" panose="02070309020205020404" pitchFamily="49" charset="0"/>
              </a:rPr>
              <a:t>deployment.apps</a:t>
            </a:r>
            <a:r>
              <a:rPr lang="en-US" sz="1600" b="1" dirty="0">
                <a:solidFill>
                  <a:schemeClr val="accent6"/>
                </a:solidFill>
                <a:latin typeface="Courier New" panose="02070309020205020404" pitchFamily="49" charset="0"/>
                <a:cs typeface="Courier New" panose="02070309020205020404" pitchFamily="49" charset="0"/>
              </a:rPr>
              <a:t>/test1-deploy   </a:t>
            </a:r>
            <a:r>
              <a:rPr lang="en-US" sz="1600" dirty="0">
                <a:latin typeface="Courier New" panose="02070309020205020404" pitchFamily="49" charset="0"/>
                <a:cs typeface="Courier New" panose="02070309020205020404" pitchFamily="49" charset="0"/>
              </a:rPr>
              <a:t>1/1     1            1           2m48s</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NAME                                      DESIRED   CURRENT   READY   AGE</a:t>
            </a:r>
          </a:p>
          <a:p>
            <a:r>
              <a:rPr lang="en-US" sz="1600" dirty="0" err="1">
                <a:latin typeface="Courier New" panose="02070309020205020404" pitchFamily="49" charset="0"/>
                <a:cs typeface="Courier New" panose="02070309020205020404" pitchFamily="49" charset="0"/>
              </a:rPr>
              <a:t>replicaset.apps</a:t>
            </a:r>
            <a:r>
              <a:rPr lang="en-US" sz="1600" dirty="0">
                <a:latin typeface="Courier New" panose="02070309020205020404" pitchFamily="49" charset="0"/>
                <a:cs typeface="Courier New" panose="02070309020205020404" pitchFamily="49" charset="0"/>
              </a:rPr>
              <a:t>/test1-deploy-6d8b567b96   1         1         1       2m48s</a:t>
            </a:r>
          </a:p>
        </p:txBody>
      </p:sp>
      <p:sp>
        <p:nvSpPr>
          <p:cNvPr id="4" name="Rectangle 3">
            <a:extLst>
              <a:ext uri="{FF2B5EF4-FFF2-40B4-BE49-F238E27FC236}">
                <a16:creationId xmlns:a16="http://schemas.microsoft.com/office/drawing/2014/main" id="{861839A0-FB3A-C3A4-AEED-48155DEF8CC0}"/>
              </a:ext>
            </a:extLst>
          </p:cNvPr>
          <p:cNvSpPr/>
          <p:nvPr/>
        </p:nvSpPr>
        <p:spPr>
          <a:xfrm>
            <a:off x="5667270" y="1065127"/>
            <a:ext cx="3607359"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EDF619D-9F4E-FC8F-7571-E1CD9A621854}"/>
              </a:ext>
            </a:extLst>
          </p:cNvPr>
          <p:cNvSpPr/>
          <p:nvPr/>
        </p:nvSpPr>
        <p:spPr>
          <a:xfrm>
            <a:off x="4292321" y="1800332"/>
            <a:ext cx="962968"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D42EF04-F652-8896-6673-1B1088C01B0E}"/>
              </a:ext>
            </a:extLst>
          </p:cNvPr>
          <p:cNvSpPr/>
          <p:nvPr/>
        </p:nvSpPr>
        <p:spPr>
          <a:xfrm>
            <a:off x="8534399" y="1833829"/>
            <a:ext cx="3262365"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0672E9-5CC8-3C65-9B29-95C1ECB0671F}"/>
              </a:ext>
            </a:extLst>
          </p:cNvPr>
          <p:cNvSpPr/>
          <p:nvPr/>
        </p:nvSpPr>
        <p:spPr>
          <a:xfrm>
            <a:off x="8114043" y="3920354"/>
            <a:ext cx="1823777" cy="581307"/>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6C2C79-D1F9-06B0-B66D-91187E587CC1}"/>
              </a:ext>
            </a:extLst>
          </p:cNvPr>
          <p:cNvSpPr/>
          <p:nvPr/>
        </p:nvSpPr>
        <p:spPr>
          <a:xfrm>
            <a:off x="160774" y="4211007"/>
            <a:ext cx="3125037" cy="366764"/>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324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27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iterate type="lt">
                                    <p:tmPct val="10000"/>
                                  </p:iterate>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4100"/>
                            </p:stCondLst>
                            <p:childTnLst>
                              <p:par>
                                <p:cTn id="17" presetID="1"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4100"/>
                            </p:stCondLst>
                            <p:childTnLst>
                              <p:par>
                                <p:cTn id="20" presetID="21" presetClass="entr" presetSubtype="1"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par>
                          <p:cTn id="28" fill="hold">
                            <p:stCondLst>
                              <p:cond delay="7300"/>
                            </p:stCondLst>
                            <p:childTnLst>
                              <p:par>
                                <p:cTn id="29" presetID="1"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childTnLst>
                          </p:cTn>
                        </p:par>
                        <p:par>
                          <p:cTn id="33" fill="hold">
                            <p:stCondLst>
                              <p:cond delay="7300"/>
                            </p:stCondLst>
                            <p:childTnLst>
                              <p:par>
                                <p:cTn id="34" presetID="21" presetClass="entr" presetSubtype="1"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heel(1)">
                                      <p:cBhvr>
                                        <p:cTn id="36" dur="20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heel(1)">
                                      <p:cBhvr>
                                        <p:cTn id="41" dur="2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iterate type="lt">
                                    <p:tmPct val="10000"/>
                                  </p:iterate>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left)">
                                      <p:cBhvr>
                                        <p:cTn id="46" dur="500"/>
                                        <p:tgtEl>
                                          <p:spTgt spid="3">
                                            <p:txEl>
                                              <p:pRg st="9" end="9"/>
                                            </p:txEl>
                                          </p:spTgt>
                                        </p:tgtEl>
                                      </p:cBhvr>
                                    </p:animEffect>
                                  </p:childTnLst>
                                </p:cTn>
                              </p:par>
                            </p:childTnLst>
                          </p:cTn>
                        </p:par>
                        <p:par>
                          <p:cTn id="47" fill="hold">
                            <p:stCondLst>
                              <p:cond delay="2350"/>
                            </p:stCondLst>
                            <p:childTnLst>
                              <p:par>
                                <p:cTn id="48" presetID="1" presetClass="entr" presetSubtype="0" fill="hold" nodeType="after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childTnLst>
                                </p:cTn>
                              </p:par>
                            </p:childTnLst>
                          </p:cTn>
                        </p:par>
                        <p:par>
                          <p:cTn id="50" fill="hold">
                            <p:stCondLst>
                              <p:cond delay="2350"/>
                            </p:stCondLst>
                            <p:childTnLst>
                              <p:par>
                                <p:cTn id="51" presetID="1" presetClass="entr" presetSubtype="0" fill="hold" nodeType="after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par>
                          <p:cTn id="53" fill="hold">
                            <p:stCondLst>
                              <p:cond delay="2350"/>
                            </p:stCondLst>
                            <p:childTnLst>
                              <p:par>
                                <p:cTn id="54" presetID="1" presetClass="entr" presetSubtype="0" fill="hold" nodeType="after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childTnLst>
                                </p:cTn>
                              </p:par>
                            </p:childTnLst>
                          </p:cTn>
                        </p:par>
                        <p:par>
                          <p:cTn id="56" fill="hold">
                            <p:stCondLst>
                              <p:cond delay="2350"/>
                            </p:stCondLst>
                            <p:childTnLst>
                              <p:par>
                                <p:cTn id="57" presetID="1" presetClass="entr" presetSubtype="0" fill="hold" nodeType="after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par>
                          <p:cTn id="59" fill="hold">
                            <p:stCondLst>
                              <p:cond delay="2350"/>
                            </p:stCondLst>
                            <p:childTnLst>
                              <p:par>
                                <p:cTn id="60" presetID="1" presetClass="entr" presetSubtype="0" fill="hold" nodeType="afterEffect">
                                  <p:stCondLst>
                                    <p:cond delay="0"/>
                                  </p:stCondLst>
                                  <p:childTnLst>
                                    <p:set>
                                      <p:cBhvr>
                                        <p:cTn id="61" dur="1" fill="hold">
                                          <p:stCondLst>
                                            <p:cond delay="0"/>
                                          </p:stCondLst>
                                        </p:cTn>
                                        <p:tgtEl>
                                          <p:spTgt spid="3">
                                            <p:txEl>
                                              <p:pRg st="16" end="16"/>
                                            </p:txEl>
                                          </p:spTgt>
                                        </p:tgtEl>
                                        <p:attrNameLst>
                                          <p:attrName>style.visibility</p:attrName>
                                        </p:attrNameLst>
                                      </p:cBhvr>
                                      <p:to>
                                        <p:strVal val="visible"/>
                                      </p:to>
                                    </p:set>
                                  </p:childTnLst>
                                </p:cTn>
                              </p:par>
                            </p:childTnLst>
                          </p:cTn>
                        </p:par>
                        <p:par>
                          <p:cTn id="62" fill="hold">
                            <p:stCondLst>
                              <p:cond delay="2350"/>
                            </p:stCondLst>
                            <p:childTnLst>
                              <p:par>
                                <p:cTn id="63" presetID="1" presetClass="entr" presetSubtype="0" fill="hold" nodeType="afterEffect">
                                  <p:stCondLst>
                                    <p:cond delay="0"/>
                                  </p:stCondLst>
                                  <p:childTnLst>
                                    <p:set>
                                      <p:cBhvr>
                                        <p:cTn id="64" dur="1" fill="hold">
                                          <p:stCondLst>
                                            <p:cond delay="0"/>
                                          </p:stCondLst>
                                        </p:cTn>
                                        <p:tgtEl>
                                          <p:spTgt spid="3">
                                            <p:txEl>
                                              <p:pRg st="17" end="17"/>
                                            </p:txEl>
                                          </p:spTgt>
                                        </p:tgtEl>
                                        <p:attrNameLst>
                                          <p:attrName>style.visibility</p:attrName>
                                        </p:attrNameLst>
                                      </p:cBhvr>
                                      <p:to>
                                        <p:strVal val="visible"/>
                                      </p:to>
                                    </p:set>
                                  </p:childTnLst>
                                </p:cTn>
                              </p:par>
                            </p:childTnLst>
                          </p:cTn>
                        </p:par>
                        <p:par>
                          <p:cTn id="65" fill="hold">
                            <p:stCondLst>
                              <p:cond delay="2350"/>
                            </p:stCondLst>
                            <p:childTnLst>
                              <p:par>
                                <p:cTn id="66" presetID="1" presetClass="entr" presetSubtype="0" fill="hold" nodeType="afterEffect">
                                  <p:stCondLst>
                                    <p:cond delay="0"/>
                                  </p:stCondLst>
                                  <p:childTnLst>
                                    <p:set>
                                      <p:cBhvr>
                                        <p:cTn id="67" dur="1" fill="hold">
                                          <p:stCondLst>
                                            <p:cond delay="0"/>
                                          </p:stCondLst>
                                        </p:cTn>
                                        <p:tgtEl>
                                          <p:spTgt spid="3">
                                            <p:txEl>
                                              <p:pRg st="19" end="19"/>
                                            </p:txEl>
                                          </p:spTgt>
                                        </p:tgtEl>
                                        <p:attrNameLst>
                                          <p:attrName>style.visibility</p:attrName>
                                        </p:attrNameLst>
                                      </p:cBhvr>
                                      <p:to>
                                        <p:strVal val="visible"/>
                                      </p:to>
                                    </p:set>
                                  </p:childTnLst>
                                </p:cTn>
                              </p:par>
                            </p:childTnLst>
                          </p:cTn>
                        </p:par>
                        <p:par>
                          <p:cTn id="68" fill="hold">
                            <p:stCondLst>
                              <p:cond delay="2350"/>
                            </p:stCondLst>
                            <p:childTnLst>
                              <p:par>
                                <p:cTn id="69" presetID="1" presetClass="entr" presetSubtype="0" fill="hold" nodeType="afterEffect">
                                  <p:stCondLst>
                                    <p:cond delay="0"/>
                                  </p:stCondLst>
                                  <p:childTnLst>
                                    <p:set>
                                      <p:cBhvr>
                                        <p:cTn id="70" dur="1" fill="hold">
                                          <p:stCondLst>
                                            <p:cond delay="0"/>
                                          </p:stCondLst>
                                        </p:cTn>
                                        <p:tgtEl>
                                          <p:spTgt spid="3">
                                            <p:txEl>
                                              <p:pRg st="20" end="20"/>
                                            </p:txEl>
                                          </p:spTgt>
                                        </p:tgtEl>
                                        <p:attrNameLst>
                                          <p:attrName>style.visibility</p:attrName>
                                        </p:attrNameLst>
                                      </p:cBhvr>
                                      <p:to>
                                        <p:strVal val="visible"/>
                                      </p:to>
                                    </p:set>
                                  </p:childTnLst>
                                </p:cTn>
                              </p:par>
                              <p:par>
                                <p:cTn id="71" presetID="21" presetClass="entr" presetSubtype="1" fill="hold" grpId="2" nodeType="with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wheel(1)">
                                      <p:cBhvr>
                                        <p:cTn id="73" dur="2000"/>
                                        <p:tgtEl>
                                          <p:spTgt spid="4"/>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wheel(1)">
                                      <p:cBhvr>
                                        <p:cTn id="80" dur="2000"/>
                                        <p:tgtEl>
                                          <p:spTgt spid="7"/>
                                        </p:tgtEl>
                                      </p:cBhvr>
                                    </p:animEffect>
                                  </p:childTnLst>
                                </p:cTn>
                              </p:par>
                            </p:childTnLst>
                          </p:cTn>
                        </p:par>
                        <p:par>
                          <p:cTn id="81" fill="hold">
                            <p:stCondLst>
                              <p:cond delay="2000"/>
                            </p:stCondLst>
                            <p:childTnLst>
                              <p:par>
                                <p:cTn id="82" presetID="21" presetClass="entr" presetSubtype="1" fill="hold" grpId="0" nodeType="after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wheel(1)">
                                      <p:cBhvr>
                                        <p:cTn id="8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6" grpId="0" animBg="1"/>
      <p:bldP spid="7"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E62511D2-8DF5-EFEB-7BD0-ADA7E7B26375}"/>
              </a:ext>
            </a:extLst>
          </p:cNvPr>
          <p:cNvSpPr txBox="1"/>
          <p:nvPr/>
        </p:nvSpPr>
        <p:spPr>
          <a:xfrm>
            <a:off x="332509" y="451262"/>
            <a:ext cx="11471564" cy="3108543"/>
          </a:xfrm>
          <a:prstGeom prst="rect">
            <a:avLst/>
          </a:prstGeom>
          <a:noFill/>
        </p:spPr>
        <p:txBody>
          <a:bodyPr wrap="square" rtlCol="0">
            <a:spAutoFit/>
          </a:bodyPr>
          <a:lstStyle/>
          <a:p>
            <a:r>
              <a:rPr lang="en-US" sz="2800" dirty="0"/>
              <a:t>                     </a:t>
            </a:r>
            <a:r>
              <a:rPr lang="en-US" sz="1600" dirty="0"/>
              <a:t>Exposes a service which is only accessible from within the cluster</a:t>
            </a:r>
            <a:r>
              <a:rPr lang="en-US" sz="2800" dirty="0"/>
              <a:t>.</a:t>
            </a:r>
          </a:p>
          <a:p>
            <a:endParaRPr lang="en-US" sz="2800" dirty="0"/>
          </a:p>
          <a:p>
            <a:r>
              <a:rPr lang="en-US" sz="2800" dirty="0"/>
              <a:t>                        </a:t>
            </a:r>
            <a:r>
              <a:rPr lang="en-US" dirty="0"/>
              <a:t>Exposes a service via a static port on each node’s IP.</a:t>
            </a:r>
          </a:p>
          <a:p>
            <a:endParaRPr lang="en-US" sz="2800" dirty="0"/>
          </a:p>
          <a:p>
            <a:r>
              <a:rPr lang="en-US" sz="2800" dirty="0"/>
              <a:t>                             Exposes the service via the cloud provider’s load balancer.</a:t>
            </a:r>
          </a:p>
          <a:p>
            <a:endParaRPr lang="en-US" sz="2800" dirty="0"/>
          </a:p>
          <a:p>
            <a:r>
              <a:rPr lang="en-US" sz="2800" dirty="0"/>
              <a:t>                              </a:t>
            </a:r>
            <a:r>
              <a:rPr lang="en-US" sz="1400" dirty="0"/>
              <a:t>Maps a service to a predefined </a:t>
            </a:r>
            <a:r>
              <a:rPr lang="en-US" sz="1400" dirty="0" err="1"/>
              <a:t>externalName</a:t>
            </a:r>
            <a:r>
              <a:rPr lang="en-US" sz="1400" dirty="0"/>
              <a:t> field by returning a value for the CNAME record.</a:t>
            </a:r>
            <a:endParaRPr lang="en-US" sz="2800" dirty="0"/>
          </a:p>
        </p:txBody>
      </p:sp>
      <p:sp>
        <p:nvSpPr>
          <p:cNvPr id="4" name="Rectangle 3">
            <a:extLst>
              <a:ext uri="{FF2B5EF4-FFF2-40B4-BE49-F238E27FC236}">
                <a16:creationId xmlns:a16="http://schemas.microsoft.com/office/drawing/2014/main" id="{EE5F1582-1D95-205E-8E5E-1DEB115E7F7A}"/>
              </a:ext>
            </a:extLst>
          </p:cNvPr>
          <p:cNvSpPr/>
          <p:nvPr/>
        </p:nvSpPr>
        <p:spPr>
          <a:xfrm>
            <a:off x="387927" y="451262"/>
            <a:ext cx="154379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ClusterIP</a:t>
            </a:r>
            <a:endParaRPr lang="en-US" sz="2800" dirty="0"/>
          </a:p>
        </p:txBody>
      </p:sp>
      <p:sp>
        <p:nvSpPr>
          <p:cNvPr id="5" name="Rectangle 4">
            <a:extLst>
              <a:ext uri="{FF2B5EF4-FFF2-40B4-BE49-F238E27FC236}">
                <a16:creationId xmlns:a16="http://schemas.microsoft.com/office/drawing/2014/main" id="{A7A6AB03-C432-BE9F-597D-8D519FDC102A}"/>
              </a:ext>
            </a:extLst>
          </p:cNvPr>
          <p:cNvSpPr/>
          <p:nvPr/>
        </p:nvSpPr>
        <p:spPr>
          <a:xfrm>
            <a:off x="369122" y="1304064"/>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6" name="Rectangle 5">
            <a:extLst>
              <a:ext uri="{FF2B5EF4-FFF2-40B4-BE49-F238E27FC236}">
                <a16:creationId xmlns:a16="http://schemas.microsoft.com/office/drawing/2014/main" id="{823E5EE9-17BF-6183-ECC5-B4DB11EA9EA4}"/>
              </a:ext>
            </a:extLst>
          </p:cNvPr>
          <p:cNvSpPr/>
          <p:nvPr/>
        </p:nvSpPr>
        <p:spPr>
          <a:xfrm>
            <a:off x="365164" y="2140235"/>
            <a:ext cx="218110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LoadBalancer</a:t>
            </a:r>
          </a:p>
        </p:txBody>
      </p:sp>
      <p:sp>
        <p:nvSpPr>
          <p:cNvPr id="7" name="Rectangle 6">
            <a:extLst>
              <a:ext uri="{FF2B5EF4-FFF2-40B4-BE49-F238E27FC236}">
                <a16:creationId xmlns:a16="http://schemas.microsoft.com/office/drawing/2014/main" id="{B94365DC-13F3-9880-3527-0CCC9D074CE1}"/>
              </a:ext>
            </a:extLst>
          </p:cNvPr>
          <p:cNvSpPr/>
          <p:nvPr/>
        </p:nvSpPr>
        <p:spPr>
          <a:xfrm>
            <a:off x="357248" y="2976406"/>
            <a:ext cx="2325585"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ExternalName</a:t>
            </a:r>
            <a:endParaRPr lang="en-US" sz="2800" dirty="0"/>
          </a:p>
        </p:txBody>
      </p:sp>
    </p:spTree>
    <p:extLst>
      <p:ext uri="{BB962C8B-B14F-4D97-AF65-F5344CB8AC3E}">
        <p14:creationId xmlns:p14="http://schemas.microsoft.com/office/powerpoint/2010/main" val="8312266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iterate type="lt">
                                    <p:tmAbs val="25"/>
                                  </p:iterate>
                                  <p:childTnLst>
                                    <p:set>
                                      <p:cBhvr override="childStyle">
                                        <p:cTn id="6"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1E37D2F2-10F1-477C-4F7B-46CDD281F327}"/>
              </a:ext>
            </a:extLst>
          </p:cNvPr>
          <p:cNvSpPr txBox="1"/>
          <p:nvPr/>
        </p:nvSpPr>
        <p:spPr>
          <a:xfrm>
            <a:off x="221064" y="341644"/>
            <a:ext cx="11806813" cy="3970318"/>
          </a:xfrm>
          <a:prstGeom prst="rect">
            <a:avLst/>
          </a:prstGeom>
          <a:noFill/>
        </p:spPr>
        <p:txBody>
          <a:bodyPr wrap="square" rtlCol="0">
            <a:spAutoFit/>
          </a:bodyPr>
          <a:lstStyle/>
          <a:p>
            <a:r>
              <a:rPr lang="en-US" dirty="0"/>
              <a:t>LoadBalancer service is an extension of </a:t>
            </a:r>
            <a:r>
              <a:rPr lang="en-US" dirty="0" err="1"/>
              <a:t>NodePort</a:t>
            </a:r>
            <a:r>
              <a:rPr lang="en-US" dirty="0"/>
              <a:t> service. When we create LoadBalancer service, not only </a:t>
            </a:r>
            <a:r>
              <a:rPr lang="en-US" dirty="0" err="1"/>
              <a:t>nodePort</a:t>
            </a:r>
            <a:r>
              <a:rPr lang="en-US" dirty="0"/>
              <a:t> and </a:t>
            </a:r>
            <a:r>
              <a:rPr lang="en-US" dirty="0" err="1"/>
              <a:t>ClusterIP</a:t>
            </a:r>
            <a:r>
              <a:rPr lang="en-US" dirty="0"/>
              <a:t> service will create but also their routes will be created.</a:t>
            </a:r>
          </a:p>
          <a:p>
            <a:endParaRPr lang="en-US" dirty="0"/>
          </a:p>
          <a:p>
            <a:r>
              <a:rPr lang="en-US" dirty="0"/>
              <a:t>It exposes the Service externally using a cloud provider’s load balancer. It means that in order to integrate external </a:t>
            </a:r>
            <a:r>
              <a:rPr lang="en-US" dirty="0" err="1"/>
              <a:t>loadbalancer</a:t>
            </a:r>
            <a:r>
              <a:rPr lang="en-US" dirty="0"/>
              <a:t>, we have to create this service.</a:t>
            </a:r>
          </a:p>
          <a:p>
            <a:endParaRPr lang="en-US" dirty="0"/>
          </a:p>
          <a:p>
            <a:endParaRPr lang="en-US" dirty="0"/>
          </a:p>
          <a:p>
            <a:r>
              <a:rPr lang="en-US" dirty="0"/>
              <a:t>Each cloud provider (Azure, GCP, AWS, </a:t>
            </a:r>
            <a:r>
              <a:rPr lang="en-US" dirty="0" err="1"/>
              <a:t>etc</a:t>
            </a:r>
            <a:r>
              <a:rPr lang="en-US" dirty="0"/>
              <a:t>) has its own native load balancer implementation. The cloud provider will create a load balancer, which then automatically routes traffic to your Kubernetes Service.</a:t>
            </a:r>
          </a:p>
          <a:p>
            <a:endParaRPr lang="en-US" dirty="0"/>
          </a:p>
          <a:p>
            <a:r>
              <a:rPr lang="en-US" dirty="0"/>
              <a:t>External LoadBalancer will route the traffic to our PODs through LoadBalancer service. </a:t>
            </a:r>
          </a:p>
          <a:p>
            <a:endParaRPr lang="en-US" dirty="0"/>
          </a:p>
          <a:p>
            <a:r>
              <a:rPr lang="en-US" dirty="0"/>
              <a:t>For exposing the deployment, we have to create a new LoadBalancer service and get the IP from the external LoadBalancer.</a:t>
            </a:r>
          </a:p>
          <a:p>
            <a:endParaRPr lang="en-US" dirty="0"/>
          </a:p>
        </p:txBody>
      </p:sp>
    </p:spTree>
    <p:extLst>
      <p:ext uri="{BB962C8B-B14F-4D97-AF65-F5344CB8AC3E}">
        <p14:creationId xmlns:p14="http://schemas.microsoft.com/office/powerpoint/2010/main" val="157497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5" end="5"/>
                                            </p:txEl>
                                          </p:spTgt>
                                        </p:tgtEl>
                                        <p:attrNameLst>
                                          <p:attrName>style.visibility</p:attrName>
                                        </p:attrNameLst>
                                      </p:cBhvr>
                                      <p:to>
                                        <p:strVal val="visible"/>
                                      </p:to>
                                    </p:set>
                                    <p:animEffect transition="in" filter="wipe(left)">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7" end="7"/>
                                            </p:txEl>
                                          </p:spTgt>
                                        </p:tgtEl>
                                        <p:attrNameLst>
                                          <p:attrName>style.visibility</p:attrName>
                                        </p:attrNameLst>
                                      </p:cBhvr>
                                      <p:to>
                                        <p:strVal val="visible"/>
                                      </p:to>
                                    </p:set>
                                    <p:animEffect transition="in" filter="wipe(left)">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2">
                                            <p:txEl>
                                              <p:pRg st="9" end="9"/>
                                            </p:txEl>
                                          </p:spTgt>
                                        </p:tgtEl>
                                        <p:attrNameLst>
                                          <p:attrName>style.visibility</p:attrName>
                                        </p:attrNameLst>
                                      </p:cBhvr>
                                      <p:to>
                                        <p:strVal val="visible"/>
                                      </p:to>
                                    </p:set>
                                    <p:animEffect transition="in" filter="wipe(left)">
                                      <p:cBhvr>
                                        <p:cTn id="2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CEB90098-4A4C-9B62-5306-E989A56881F8}"/>
              </a:ext>
            </a:extLst>
          </p:cNvPr>
          <p:cNvSpPr txBox="1"/>
          <p:nvPr/>
        </p:nvSpPr>
        <p:spPr>
          <a:xfrm>
            <a:off x="331596" y="251460"/>
            <a:ext cx="4049485" cy="5262979"/>
          </a:xfrm>
          <a:prstGeom prst="rect">
            <a:avLst/>
          </a:prstGeom>
          <a:noFill/>
        </p:spPr>
        <p:txBody>
          <a:bodyPr wrap="square" rtlCol="0">
            <a:spAutoFit/>
          </a:bodyPr>
          <a:lstStyle/>
          <a:p>
            <a:r>
              <a:rPr lang="en-US" sz="2400" dirty="0" err="1"/>
              <a:t>apiVersion</a:t>
            </a:r>
            <a:r>
              <a:rPr lang="en-US" sz="2400" dirty="0"/>
              <a:t>: v1</a:t>
            </a:r>
          </a:p>
          <a:p>
            <a:r>
              <a:rPr lang="en-US" sz="2400" dirty="0"/>
              <a:t>kind: Service</a:t>
            </a:r>
          </a:p>
          <a:p>
            <a:r>
              <a:rPr lang="en-US" sz="2400" dirty="0"/>
              <a:t>metadata:</a:t>
            </a:r>
          </a:p>
          <a:p>
            <a:r>
              <a:rPr lang="en-US" sz="2400" dirty="0"/>
              <a:t>  name: my-lb-service1</a:t>
            </a:r>
          </a:p>
          <a:p>
            <a:r>
              <a:rPr lang="en-US" sz="2400" dirty="0"/>
              <a:t>  namespace: tiger</a:t>
            </a:r>
          </a:p>
          <a:p>
            <a:r>
              <a:rPr lang="en-US" sz="2400" dirty="0"/>
              <a:t>spec:</a:t>
            </a:r>
          </a:p>
          <a:p>
            <a:r>
              <a:rPr lang="en-US" sz="2400" dirty="0"/>
              <a:t>  type: LoadBalancer</a:t>
            </a:r>
          </a:p>
          <a:p>
            <a:r>
              <a:rPr lang="en-US" sz="2400" dirty="0"/>
              <a:t>  selector:</a:t>
            </a:r>
          </a:p>
          <a:p>
            <a:r>
              <a:rPr lang="en-US" sz="2400" dirty="0"/>
              <a:t>    app: test1-web-deploy</a:t>
            </a:r>
          </a:p>
          <a:p>
            <a:r>
              <a:rPr lang="en-US" sz="2400" dirty="0"/>
              <a:t>  ports:</a:t>
            </a:r>
          </a:p>
          <a:p>
            <a:r>
              <a:rPr lang="en-US" sz="2400" dirty="0"/>
              <a:t>  - protocol: TCP</a:t>
            </a:r>
          </a:p>
          <a:p>
            <a:r>
              <a:rPr lang="en-US" sz="2400" dirty="0"/>
              <a:t>    port: 80</a:t>
            </a:r>
          </a:p>
          <a:p>
            <a:r>
              <a:rPr lang="en-US" sz="2400" dirty="0"/>
              <a:t>    </a:t>
            </a:r>
            <a:r>
              <a:rPr lang="en-US" sz="2400" dirty="0" err="1"/>
              <a:t>targetPort</a:t>
            </a:r>
            <a:r>
              <a:rPr lang="en-US" sz="2400" dirty="0"/>
              <a:t>: 80</a:t>
            </a:r>
          </a:p>
          <a:p>
            <a:r>
              <a:rPr lang="en-US" sz="2400" dirty="0"/>
              <a:t>    </a:t>
            </a:r>
            <a:r>
              <a:rPr lang="en-US" sz="2400" dirty="0" err="1"/>
              <a:t>nodePort</a:t>
            </a:r>
            <a:r>
              <a:rPr lang="en-US" sz="2400" dirty="0"/>
              <a:t>: 30002</a:t>
            </a:r>
          </a:p>
        </p:txBody>
      </p:sp>
      <p:sp>
        <p:nvSpPr>
          <p:cNvPr id="4" name="TextBox 3">
            <a:extLst>
              <a:ext uri="{FF2B5EF4-FFF2-40B4-BE49-F238E27FC236}">
                <a16:creationId xmlns:a16="http://schemas.microsoft.com/office/drawing/2014/main" id="{D86E5D97-2DA8-CD35-4EC4-BA7C0A6E1660}"/>
              </a:ext>
            </a:extLst>
          </p:cNvPr>
          <p:cNvSpPr txBox="1"/>
          <p:nvPr/>
        </p:nvSpPr>
        <p:spPr>
          <a:xfrm>
            <a:off x="5596933" y="452176"/>
            <a:ext cx="4572000" cy="584775"/>
          </a:xfrm>
          <a:prstGeom prst="rect">
            <a:avLst/>
          </a:prstGeom>
          <a:noFill/>
          <a:ln w="76200">
            <a:solidFill>
              <a:srgbClr val="00B050"/>
            </a:solidFill>
          </a:ln>
        </p:spPr>
        <p:txBody>
          <a:bodyPr wrap="square" rtlCol="0">
            <a:spAutoFit/>
          </a:bodyPr>
          <a:lstStyle/>
          <a:p>
            <a:r>
              <a:rPr lang="en-US" sz="3200" b="1" u="sng" dirty="0"/>
              <a:t>Yaml file for LoadBalancer</a:t>
            </a:r>
          </a:p>
        </p:txBody>
      </p:sp>
    </p:spTree>
    <p:extLst>
      <p:ext uri="{BB962C8B-B14F-4D97-AF65-F5344CB8AC3E}">
        <p14:creationId xmlns:p14="http://schemas.microsoft.com/office/powerpoint/2010/main" val="44145110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336E8D33-77B8-C8B8-1E45-6A6C1D9D2C06}"/>
              </a:ext>
            </a:extLst>
          </p:cNvPr>
          <p:cNvSpPr txBox="1"/>
          <p:nvPr/>
        </p:nvSpPr>
        <p:spPr>
          <a:xfrm>
            <a:off x="281353" y="140677"/>
            <a:ext cx="12037926" cy="6340197"/>
          </a:xfrm>
          <a:prstGeom prst="rect">
            <a:avLst/>
          </a:prstGeom>
          <a:noFill/>
        </p:spPr>
        <p:txBody>
          <a:bodyPr wrap="square" rtlCol="0">
            <a:spAutoFit/>
          </a:bodyPr>
          <a:lstStyle/>
          <a:p>
            <a:endParaRPr lang="en-US" sz="1400" dirty="0"/>
          </a:p>
          <a:p>
            <a:r>
              <a:rPr lang="en-US" sz="1100" dirty="0"/>
              <a:t>[root@master1 ~]#  </a:t>
            </a:r>
            <a:r>
              <a:rPr lang="en-US" sz="2000" b="1" dirty="0"/>
              <a:t>kubectl create namespace tiger</a:t>
            </a:r>
          </a:p>
          <a:p>
            <a:r>
              <a:rPr lang="en-US" sz="1400" dirty="0"/>
              <a:t>namespace/tiger created</a:t>
            </a:r>
          </a:p>
          <a:p>
            <a:endParaRPr lang="en-US" sz="1400" dirty="0"/>
          </a:p>
          <a:p>
            <a:r>
              <a:rPr lang="en-US" sz="1400" dirty="0"/>
              <a:t>[root@master1 ~]#  </a:t>
            </a:r>
            <a:r>
              <a:rPr lang="en-US" sz="2000" b="1" dirty="0"/>
              <a:t>kubectl -n tiger create deployment test1-web-deploy --image=nginx</a:t>
            </a:r>
          </a:p>
          <a:p>
            <a:r>
              <a:rPr lang="en-US" sz="1600" dirty="0" err="1"/>
              <a:t>deployment.apps</a:t>
            </a:r>
            <a:r>
              <a:rPr lang="en-US" sz="1600" dirty="0"/>
              <a:t>/test1-web-deploy created</a:t>
            </a:r>
          </a:p>
          <a:p>
            <a:endParaRPr lang="en-US" sz="1600" dirty="0"/>
          </a:p>
          <a:p>
            <a:r>
              <a:rPr lang="en-US" sz="1600" dirty="0"/>
              <a:t>[root@master1 ~]# </a:t>
            </a:r>
            <a:r>
              <a:rPr lang="en-US" dirty="0"/>
              <a:t>cat &lt;&lt;EOF&gt;&gt; my-lb-service1.yaml</a:t>
            </a:r>
          </a:p>
          <a:p>
            <a:r>
              <a:rPr lang="en-US" sz="1400" dirty="0" err="1"/>
              <a:t>apiVersion</a:t>
            </a:r>
            <a:r>
              <a:rPr lang="en-US" sz="1400" dirty="0"/>
              <a:t>: v1</a:t>
            </a:r>
          </a:p>
          <a:p>
            <a:r>
              <a:rPr lang="en-US" sz="1400" dirty="0"/>
              <a:t>kind: Service</a:t>
            </a:r>
          </a:p>
          <a:p>
            <a:r>
              <a:rPr lang="en-US" sz="1400" dirty="0"/>
              <a:t>metadata:</a:t>
            </a:r>
          </a:p>
          <a:p>
            <a:r>
              <a:rPr lang="en-US" sz="1400" dirty="0"/>
              <a:t>  name: my-lb-service1</a:t>
            </a:r>
          </a:p>
          <a:p>
            <a:r>
              <a:rPr lang="en-US" sz="1400" dirty="0"/>
              <a:t>  namespace: tiger</a:t>
            </a:r>
          </a:p>
          <a:p>
            <a:r>
              <a:rPr lang="en-US" sz="1400" dirty="0"/>
              <a:t>spec:</a:t>
            </a:r>
          </a:p>
          <a:p>
            <a:r>
              <a:rPr lang="en-US" sz="1400" dirty="0"/>
              <a:t>  type: LoadBalancer</a:t>
            </a:r>
          </a:p>
          <a:p>
            <a:r>
              <a:rPr lang="en-US" sz="1400" dirty="0"/>
              <a:t>  selector:</a:t>
            </a:r>
          </a:p>
          <a:p>
            <a:r>
              <a:rPr lang="en-US" sz="1400" dirty="0"/>
              <a:t>    app: test1-web-deploy</a:t>
            </a:r>
          </a:p>
          <a:p>
            <a:r>
              <a:rPr lang="en-US" sz="1400" dirty="0"/>
              <a:t>  ports:</a:t>
            </a:r>
          </a:p>
          <a:p>
            <a:r>
              <a:rPr lang="en-US" sz="1400" dirty="0"/>
              <a:t>  - protocol: TCP</a:t>
            </a:r>
          </a:p>
          <a:p>
            <a:r>
              <a:rPr lang="en-US" sz="1400" dirty="0"/>
              <a:t>    port: 80</a:t>
            </a:r>
          </a:p>
          <a:p>
            <a:r>
              <a:rPr lang="en-US" sz="1400" dirty="0"/>
              <a:t>    </a:t>
            </a:r>
            <a:r>
              <a:rPr lang="en-US" sz="1400" dirty="0" err="1"/>
              <a:t>targetPort</a:t>
            </a:r>
            <a:r>
              <a:rPr lang="en-US" sz="1400" dirty="0"/>
              <a:t>: 80</a:t>
            </a:r>
          </a:p>
          <a:p>
            <a:r>
              <a:rPr lang="en-US" sz="1400" dirty="0"/>
              <a:t>    </a:t>
            </a:r>
            <a:r>
              <a:rPr lang="en-US" sz="1400" dirty="0" err="1"/>
              <a:t>nodePort</a:t>
            </a:r>
            <a:r>
              <a:rPr lang="en-US" sz="1400" dirty="0"/>
              <a:t>: 30002</a:t>
            </a:r>
          </a:p>
          <a:p>
            <a:r>
              <a:rPr lang="en-US" dirty="0"/>
              <a:t>EOF</a:t>
            </a:r>
          </a:p>
          <a:p>
            <a:endParaRPr lang="en-US" dirty="0"/>
          </a:p>
          <a:p>
            <a:r>
              <a:rPr lang="en-US" sz="1600" dirty="0"/>
              <a:t>[root@master1 ~]#  </a:t>
            </a:r>
            <a:r>
              <a:rPr lang="en-US" sz="2400" b="1" dirty="0"/>
              <a:t>kubectl create -f my-lb-service1.yaml </a:t>
            </a:r>
            <a:endParaRPr lang="en-US" b="1" dirty="0"/>
          </a:p>
          <a:p>
            <a:r>
              <a:rPr lang="en-US" dirty="0"/>
              <a:t>service/my-lb-service1 created</a:t>
            </a:r>
          </a:p>
        </p:txBody>
      </p:sp>
    </p:spTree>
    <p:extLst>
      <p:ext uri="{BB962C8B-B14F-4D97-AF65-F5344CB8AC3E}">
        <p14:creationId xmlns:p14="http://schemas.microsoft.com/office/powerpoint/2010/main" val="4522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wipe(left)">
                                      <p:cBhvr>
                                        <p:cTn id="11" dur="500"/>
                                        <p:tgtEl>
                                          <p:spTgt spid="2">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wipe(left)">
                                      <p:cBhvr>
                                        <p:cTn id="16" dur="500"/>
                                        <p:tgtEl>
                                          <p:spTgt spid="2">
                                            <p:txEl>
                                              <p:pRg st="4" end="4"/>
                                            </p:txEl>
                                          </p:spTgt>
                                        </p:tgtEl>
                                      </p:cBhvr>
                                    </p:animEffect>
                                  </p:childTnLst>
                                </p:cTn>
                              </p:par>
                            </p:childTnLst>
                          </p:cTn>
                        </p:par>
                        <p:par>
                          <p:cTn id="17" fill="hold">
                            <p:stCondLst>
                              <p:cond delay="500"/>
                            </p:stCondLst>
                            <p:childTnLst>
                              <p:par>
                                <p:cTn id="18" presetID="1" presetClass="entr" presetSubtype="0" fill="hold" nodeType="afterEffect">
                                  <p:stCondLst>
                                    <p:cond delay="1000"/>
                                  </p:stCondLst>
                                  <p:childTnLst>
                                    <p:set>
                                      <p:cBhvr>
                                        <p:cTn id="19"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wipe(left)">
                                      <p:cBhvr>
                                        <p:cTn id="24" dur="500"/>
                                        <p:tgtEl>
                                          <p:spTgt spid="2">
                                            <p:txEl>
                                              <p:pRg st="7" end="7"/>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wipe(left)">
                                      <p:cBhvr>
                                        <p:cTn id="28" dur="500"/>
                                        <p:tgtEl>
                                          <p:spTgt spid="2">
                                            <p:txEl>
                                              <p:pRg st="8" end="8"/>
                                            </p:txEl>
                                          </p:spTgt>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wipe(left)">
                                      <p:cBhvr>
                                        <p:cTn id="32" dur="500"/>
                                        <p:tgtEl>
                                          <p:spTgt spid="2">
                                            <p:txEl>
                                              <p:pRg st="9" end="9"/>
                                            </p:txEl>
                                          </p:spTgt>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2">
                                            <p:txEl>
                                              <p:pRg st="10" end="10"/>
                                            </p:txEl>
                                          </p:spTgt>
                                        </p:tgtEl>
                                        <p:attrNameLst>
                                          <p:attrName>style.visibility</p:attrName>
                                        </p:attrNameLst>
                                      </p:cBhvr>
                                      <p:to>
                                        <p:strVal val="visible"/>
                                      </p:to>
                                    </p:set>
                                    <p:animEffect transition="in" filter="wipe(left)">
                                      <p:cBhvr>
                                        <p:cTn id="36" dur="500"/>
                                        <p:tgtEl>
                                          <p:spTgt spid="2">
                                            <p:txEl>
                                              <p:pRg st="10" end="10"/>
                                            </p:txEl>
                                          </p:spTgt>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wipe(left)">
                                      <p:cBhvr>
                                        <p:cTn id="40" dur="500"/>
                                        <p:tgtEl>
                                          <p:spTgt spid="2">
                                            <p:txEl>
                                              <p:pRg st="11" end="11"/>
                                            </p:txEl>
                                          </p:spTgt>
                                        </p:tgtEl>
                                      </p:cBhvr>
                                    </p:animEffect>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2">
                                            <p:txEl>
                                              <p:pRg st="12" end="12"/>
                                            </p:txEl>
                                          </p:spTgt>
                                        </p:tgtEl>
                                        <p:attrNameLst>
                                          <p:attrName>style.visibility</p:attrName>
                                        </p:attrNameLst>
                                      </p:cBhvr>
                                      <p:to>
                                        <p:strVal val="visible"/>
                                      </p:to>
                                    </p:set>
                                    <p:animEffect transition="in" filter="wipe(left)">
                                      <p:cBhvr>
                                        <p:cTn id="44" dur="500"/>
                                        <p:tgtEl>
                                          <p:spTgt spid="2">
                                            <p:txEl>
                                              <p:pRg st="12" end="12"/>
                                            </p:txEl>
                                          </p:spTgt>
                                        </p:tgtEl>
                                      </p:cBhvr>
                                    </p:animEffect>
                                  </p:childTnLst>
                                </p:cTn>
                              </p:par>
                            </p:childTnLst>
                          </p:cTn>
                        </p:par>
                        <p:par>
                          <p:cTn id="45" fill="hold">
                            <p:stCondLst>
                              <p:cond delay="3000"/>
                            </p:stCondLst>
                            <p:childTnLst>
                              <p:par>
                                <p:cTn id="46" presetID="22" presetClass="entr" presetSubtype="8" fill="hold" nodeType="afterEffect">
                                  <p:stCondLst>
                                    <p:cond delay="0"/>
                                  </p:stCondLst>
                                  <p:childTnLst>
                                    <p:set>
                                      <p:cBhvr>
                                        <p:cTn id="47" dur="1" fill="hold">
                                          <p:stCondLst>
                                            <p:cond delay="0"/>
                                          </p:stCondLst>
                                        </p:cTn>
                                        <p:tgtEl>
                                          <p:spTgt spid="2">
                                            <p:txEl>
                                              <p:pRg st="13" end="13"/>
                                            </p:txEl>
                                          </p:spTgt>
                                        </p:tgtEl>
                                        <p:attrNameLst>
                                          <p:attrName>style.visibility</p:attrName>
                                        </p:attrNameLst>
                                      </p:cBhvr>
                                      <p:to>
                                        <p:strVal val="visible"/>
                                      </p:to>
                                    </p:set>
                                    <p:animEffect transition="in" filter="wipe(left)">
                                      <p:cBhvr>
                                        <p:cTn id="48" dur="500"/>
                                        <p:tgtEl>
                                          <p:spTgt spid="2">
                                            <p:txEl>
                                              <p:pRg st="13" end="13"/>
                                            </p:txEl>
                                          </p:spTgt>
                                        </p:tgtEl>
                                      </p:cBhvr>
                                    </p:animEffect>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2">
                                            <p:txEl>
                                              <p:pRg st="14" end="14"/>
                                            </p:txEl>
                                          </p:spTgt>
                                        </p:tgtEl>
                                        <p:attrNameLst>
                                          <p:attrName>style.visibility</p:attrName>
                                        </p:attrNameLst>
                                      </p:cBhvr>
                                      <p:to>
                                        <p:strVal val="visible"/>
                                      </p:to>
                                    </p:set>
                                    <p:animEffect transition="in" filter="wipe(left)">
                                      <p:cBhvr>
                                        <p:cTn id="52" dur="500"/>
                                        <p:tgtEl>
                                          <p:spTgt spid="2">
                                            <p:txEl>
                                              <p:pRg st="14" end="14"/>
                                            </p:txEl>
                                          </p:spTgt>
                                        </p:tgtEl>
                                      </p:cBhvr>
                                    </p:animEffect>
                                  </p:childTnLst>
                                </p:cTn>
                              </p:par>
                            </p:childTnLst>
                          </p:cTn>
                        </p:par>
                        <p:par>
                          <p:cTn id="53" fill="hold">
                            <p:stCondLst>
                              <p:cond delay="4000"/>
                            </p:stCondLst>
                            <p:childTnLst>
                              <p:par>
                                <p:cTn id="54" presetID="22" presetClass="entr" presetSubtype="8" fill="hold" nodeType="afterEffect">
                                  <p:stCondLst>
                                    <p:cond delay="0"/>
                                  </p:stCondLst>
                                  <p:childTnLst>
                                    <p:set>
                                      <p:cBhvr>
                                        <p:cTn id="55" dur="1" fill="hold">
                                          <p:stCondLst>
                                            <p:cond delay="0"/>
                                          </p:stCondLst>
                                        </p:cTn>
                                        <p:tgtEl>
                                          <p:spTgt spid="2">
                                            <p:txEl>
                                              <p:pRg st="15" end="15"/>
                                            </p:txEl>
                                          </p:spTgt>
                                        </p:tgtEl>
                                        <p:attrNameLst>
                                          <p:attrName>style.visibility</p:attrName>
                                        </p:attrNameLst>
                                      </p:cBhvr>
                                      <p:to>
                                        <p:strVal val="visible"/>
                                      </p:to>
                                    </p:set>
                                    <p:animEffect transition="in" filter="wipe(left)">
                                      <p:cBhvr>
                                        <p:cTn id="56" dur="500"/>
                                        <p:tgtEl>
                                          <p:spTgt spid="2">
                                            <p:txEl>
                                              <p:pRg st="15" end="15"/>
                                            </p:txEl>
                                          </p:spTgt>
                                        </p:tgtEl>
                                      </p:cBhvr>
                                    </p:animEffect>
                                  </p:childTnLst>
                                </p:cTn>
                              </p:par>
                            </p:childTnLst>
                          </p:cTn>
                        </p:par>
                        <p:par>
                          <p:cTn id="57" fill="hold">
                            <p:stCondLst>
                              <p:cond delay="4500"/>
                            </p:stCondLst>
                            <p:childTnLst>
                              <p:par>
                                <p:cTn id="58" presetID="22" presetClass="entr" presetSubtype="8" fill="hold" nodeType="afterEffect">
                                  <p:stCondLst>
                                    <p:cond delay="0"/>
                                  </p:stCondLst>
                                  <p:childTnLst>
                                    <p:set>
                                      <p:cBhvr>
                                        <p:cTn id="59" dur="1" fill="hold">
                                          <p:stCondLst>
                                            <p:cond delay="0"/>
                                          </p:stCondLst>
                                        </p:cTn>
                                        <p:tgtEl>
                                          <p:spTgt spid="2">
                                            <p:txEl>
                                              <p:pRg st="16" end="16"/>
                                            </p:txEl>
                                          </p:spTgt>
                                        </p:tgtEl>
                                        <p:attrNameLst>
                                          <p:attrName>style.visibility</p:attrName>
                                        </p:attrNameLst>
                                      </p:cBhvr>
                                      <p:to>
                                        <p:strVal val="visible"/>
                                      </p:to>
                                    </p:set>
                                    <p:animEffect transition="in" filter="wipe(left)">
                                      <p:cBhvr>
                                        <p:cTn id="60" dur="500"/>
                                        <p:tgtEl>
                                          <p:spTgt spid="2">
                                            <p:txEl>
                                              <p:pRg st="16" end="16"/>
                                            </p:txEl>
                                          </p:spTgt>
                                        </p:tgtEl>
                                      </p:cBhvr>
                                    </p:animEffect>
                                  </p:childTnLst>
                                </p:cTn>
                              </p:par>
                            </p:childTnLst>
                          </p:cTn>
                        </p:par>
                        <p:par>
                          <p:cTn id="61" fill="hold">
                            <p:stCondLst>
                              <p:cond delay="5000"/>
                            </p:stCondLst>
                            <p:childTnLst>
                              <p:par>
                                <p:cTn id="62" presetID="22" presetClass="entr" presetSubtype="8" fill="hold" nodeType="afterEffect">
                                  <p:stCondLst>
                                    <p:cond delay="0"/>
                                  </p:stCondLst>
                                  <p:childTnLst>
                                    <p:set>
                                      <p:cBhvr>
                                        <p:cTn id="63" dur="1" fill="hold">
                                          <p:stCondLst>
                                            <p:cond delay="0"/>
                                          </p:stCondLst>
                                        </p:cTn>
                                        <p:tgtEl>
                                          <p:spTgt spid="2">
                                            <p:txEl>
                                              <p:pRg st="17" end="17"/>
                                            </p:txEl>
                                          </p:spTgt>
                                        </p:tgtEl>
                                        <p:attrNameLst>
                                          <p:attrName>style.visibility</p:attrName>
                                        </p:attrNameLst>
                                      </p:cBhvr>
                                      <p:to>
                                        <p:strVal val="visible"/>
                                      </p:to>
                                    </p:set>
                                    <p:animEffect transition="in" filter="wipe(left)">
                                      <p:cBhvr>
                                        <p:cTn id="64" dur="500"/>
                                        <p:tgtEl>
                                          <p:spTgt spid="2">
                                            <p:txEl>
                                              <p:pRg st="17" end="17"/>
                                            </p:txEl>
                                          </p:spTgt>
                                        </p:tgtEl>
                                      </p:cBhvr>
                                    </p:animEffect>
                                  </p:childTnLst>
                                </p:cTn>
                              </p:par>
                            </p:childTnLst>
                          </p:cTn>
                        </p:par>
                        <p:par>
                          <p:cTn id="65" fill="hold">
                            <p:stCondLst>
                              <p:cond delay="5500"/>
                            </p:stCondLst>
                            <p:childTnLst>
                              <p:par>
                                <p:cTn id="66" presetID="22" presetClass="entr" presetSubtype="8" fill="hold" nodeType="afterEffect">
                                  <p:stCondLst>
                                    <p:cond delay="0"/>
                                  </p:stCondLst>
                                  <p:childTnLst>
                                    <p:set>
                                      <p:cBhvr>
                                        <p:cTn id="67" dur="1" fill="hold">
                                          <p:stCondLst>
                                            <p:cond delay="0"/>
                                          </p:stCondLst>
                                        </p:cTn>
                                        <p:tgtEl>
                                          <p:spTgt spid="2">
                                            <p:txEl>
                                              <p:pRg st="18" end="18"/>
                                            </p:txEl>
                                          </p:spTgt>
                                        </p:tgtEl>
                                        <p:attrNameLst>
                                          <p:attrName>style.visibility</p:attrName>
                                        </p:attrNameLst>
                                      </p:cBhvr>
                                      <p:to>
                                        <p:strVal val="visible"/>
                                      </p:to>
                                    </p:set>
                                    <p:animEffect transition="in" filter="wipe(left)">
                                      <p:cBhvr>
                                        <p:cTn id="68" dur="500"/>
                                        <p:tgtEl>
                                          <p:spTgt spid="2">
                                            <p:txEl>
                                              <p:pRg st="18" end="18"/>
                                            </p:txEl>
                                          </p:spTgt>
                                        </p:tgtEl>
                                      </p:cBhvr>
                                    </p:animEffect>
                                  </p:childTnLst>
                                </p:cTn>
                              </p:par>
                            </p:childTnLst>
                          </p:cTn>
                        </p:par>
                        <p:par>
                          <p:cTn id="69" fill="hold">
                            <p:stCondLst>
                              <p:cond delay="6000"/>
                            </p:stCondLst>
                            <p:childTnLst>
                              <p:par>
                                <p:cTn id="70" presetID="22" presetClass="entr" presetSubtype="8" fill="hold" nodeType="afterEffect">
                                  <p:stCondLst>
                                    <p:cond delay="0"/>
                                  </p:stCondLst>
                                  <p:childTnLst>
                                    <p:set>
                                      <p:cBhvr>
                                        <p:cTn id="71" dur="1" fill="hold">
                                          <p:stCondLst>
                                            <p:cond delay="0"/>
                                          </p:stCondLst>
                                        </p:cTn>
                                        <p:tgtEl>
                                          <p:spTgt spid="2">
                                            <p:txEl>
                                              <p:pRg st="19" end="19"/>
                                            </p:txEl>
                                          </p:spTgt>
                                        </p:tgtEl>
                                        <p:attrNameLst>
                                          <p:attrName>style.visibility</p:attrName>
                                        </p:attrNameLst>
                                      </p:cBhvr>
                                      <p:to>
                                        <p:strVal val="visible"/>
                                      </p:to>
                                    </p:set>
                                    <p:animEffect transition="in" filter="wipe(left)">
                                      <p:cBhvr>
                                        <p:cTn id="72" dur="500"/>
                                        <p:tgtEl>
                                          <p:spTgt spid="2">
                                            <p:txEl>
                                              <p:pRg st="19" end="19"/>
                                            </p:txEl>
                                          </p:spTgt>
                                        </p:tgtEl>
                                      </p:cBhvr>
                                    </p:animEffect>
                                  </p:childTnLst>
                                </p:cTn>
                              </p:par>
                            </p:childTnLst>
                          </p:cTn>
                        </p:par>
                        <p:par>
                          <p:cTn id="73" fill="hold">
                            <p:stCondLst>
                              <p:cond delay="6500"/>
                            </p:stCondLst>
                            <p:childTnLst>
                              <p:par>
                                <p:cTn id="74" presetID="22" presetClass="entr" presetSubtype="8" fill="hold" nodeType="afterEffect">
                                  <p:stCondLst>
                                    <p:cond delay="0"/>
                                  </p:stCondLst>
                                  <p:childTnLst>
                                    <p:set>
                                      <p:cBhvr>
                                        <p:cTn id="75" dur="1" fill="hold">
                                          <p:stCondLst>
                                            <p:cond delay="0"/>
                                          </p:stCondLst>
                                        </p:cTn>
                                        <p:tgtEl>
                                          <p:spTgt spid="2">
                                            <p:txEl>
                                              <p:pRg st="20" end="20"/>
                                            </p:txEl>
                                          </p:spTgt>
                                        </p:tgtEl>
                                        <p:attrNameLst>
                                          <p:attrName>style.visibility</p:attrName>
                                        </p:attrNameLst>
                                      </p:cBhvr>
                                      <p:to>
                                        <p:strVal val="visible"/>
                                      </p:to>
                                    </p:set>
                                    <p:animEffect transition="in" filter="wipe(left)">
                                      <p:cBhvr>
                                        <p:cTn id="76" dur="500"/>
                                        <p:tgtEl>
                                          <p:spTgt spid="2">
                                            <p:txEl>
                                              <p:pRg st="20" end="20"/>
                                            </p:txEl>
                                          </p:spTgt>
                                        </p:tgtEl>
                                      </p:cBhvr>
                                    </p:animEffect>
                                  </p:childTnLst>
                                </p:cTn>
                              </p:par>
                            </p:childTnLst>
                          </p:cTn>
                        </p:par>
                        <p:par>
                          <p:cTn id="77" fill="hold">
                            <p:stCondLst>
                              <p:cond delay="7000"/>
                            </p:stCondLst>
                            <p:childTnLst>
                              <p:par>
                                <p:cTn id="78" presetID="22" presetClass="entr" presetSubtype="8" fill="hold" nodeType="afterEffect">
                                  <p:stCondLst>
                                    <p:cond delay="0"/>
                                  </p:stCondLst>
                                  <p:childTnLst>
                                    <p:set>
                                      <p:cBhvr>
                                        <p:cTn id="79" dur="1" fill="hold">
                                          <p:stCondLst>
                                            <p:cond delay="0"/>
                                          </p:stCondLst>
                                        </p:cTn>
                                        <p:tgtEl>
                                          <p:spTgt spid="2">
                                            <p:txEl>
                                              <p:pRg st="21" end="21"/>
                                            </p:txEl>
                                          </p:spTgt>
                                        </p:tgtEl>
                                        <p:attrNameLst>
                                          <p:attrName>style.visibility</p:attrName>
                                        </p:attrNameLst>
                                      </p:cBhvr>
                                      <p:to>
                                        <p:strVal val="visible"/>
                                      </p:to>
                                    </p:set>
                                    <p:animEffect transition="in" filter="wipe(left)">
                                      <p:cBhvr>
                                        <p:cTn id="80" dur="500"/>
                                        <p:tgtEl>
                                          <p:spTgt spid="2">
                                            <p:txEl>
                                              <p:pRg st="21" end="21"/>
                                            </p:txEl>
                                          </p:spTgt>
                                        </p:tgtEl>
                                      </p:cBhvr>
                                    </p:animEffect>
                                  </p:childTnLst>
                                </p:cTn>
                              </p:par>
                            </p:childTnLst>
                          </p:cTn>
                        </p:par>
                        <p:par>
                          <p:cTn id="81" fill="hold">
                            <p:stCondLst>
                              <p:cond delay="7500"/>
                            </p:stCondLst>
                            <p:childTnLst>
                              <p:par>
                                <p:cTn id="82" presetID="22" presetClass="entr" presetSubtype="8" fill="hold" nodeType="afterEffect">
                                  <p:stCondLst>
                                    <p:cond delay="0"/>
                                  </p:stCondLst>
                                  <p:childTnLst>
                                    <p:set>
                                      <p:cBhvr>
                                        <p:cTn id="83" dur="1" fill="hold">
                                          <p:stCondLst>
                                            <p:cond delay="0"/>
                                          </p:stCondLst>
                                        </p:cTn>
                                        <p:tgtEl>
                                          <p:spTgt spid="2">
                                            <p:txEl>
                                              <p:pRg st="22" end="22"/>
                                            </p:txEl>
                                          </p:spTgt>
                                        </p:tgtEl>
                                        <p:attrNameLst>
                                          <p:attrName>style.visibility</p:attrName>
                                        </p:attrNameLst>
                                      </p:cBhvr>
                                      <p:to>
                                        <p:strVal val="visible"/>
                                      </p:to>
                                    </p:set>
                                    <p:animEffect transition="in" filter="wipe(left)">
                                      <p:cBhvr>
                                        <p:cTn id="84" dur="500"/>
                                        <p:tgtEl>
                                          <p:spTgt spid="2">
                                            <p:txEl>
                                              <p:pRg st="22" end="22"/>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
                                            <p:txEl>
                                              <p:pRg st="24" end="24"/>
                                            </p:txEl>
                                          </p:spTgt>
                                        </p:tgtEl>
                                        <p:attrNameLst>
                                          <p:attrName>style.visibility</p:attrName>
                                        </p:attrNameLst>
                                      </p:cBhvr>
                                      <p:to>
                                        <p:strVal val="visible"/>
                                      </p:to>
                                    </p:set>
                                    <p:animEffect transition="in" filter="wipe(left)">
                                      <p:cBhvr>
                                        <p:cTn id="89" dur="500"/>
                                        <p:tgtEl>
                                          <p:spTgt spid="2">
                                            <p:txEl>
                                              <p:pRg st="24" end="24"/>
                                            </p:txEl>
                                          </p:spTgt>
                                        </p:tgtEl>
                                      </p:cBhvr>
                                    </p:animEffect>
                                  </p:childTnLst>
                                </p:cTn>
                              </p:par>
                            </p:childTnLst>
                          </p:cTn>
                        </p:par>
                        <p:par>
                          <p:cTn id="90" fill="hold">
                            <p:stCondLst>
                              <p:cond delay="500"/>
                            </p:stCondLst>
                            <p:childTnLst>
                              <p:par>
                                <p:cTn id="91" presetID="22" presetClass="entr" presetSubtype="8" fill="hold" nodeType="afterEffect">
                                  <p:stCondLst>
                                    <p:cond delay="1000"/>
                                  </p:stCondLst>
                                  <p:childTnLst>
                                    <p:set>
                                      <p:cBhvr>
                                        <p:cTn id="92" dur="1" fill="hold">
                                          <p:stCondLst>
                                            <p:cond delay="0"/>
                                          </p:stCondLst>
                                        </p:cTn>
                                        <p:tgtEl>
                                          <p:spTgt spid="2">
                                            <p:txEl>
                                              <p:pRg st="25" end="25"/>
                                            </p:txEl>
                                          </p:spTgt>
                                        </p:tgtEl>
                                        <p:attrNameLst>
                                          <p:attrName>style.visibility</p:attrName>
                                        </p:attrNameLst>
                                      </p:cBhvr>
                                      <p:to>
                                        <p:strVal val="visible"/>
                                      </p:to>
                                    </p:set>
                                    <p:animEffect transition="in" filter="wipe(left)">
                                      <p:cBhvr>
                                        <p:cTn id="93" dur="500"/>
                                        <p:tgtEl>
                                          <p:spTgt spid="2">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4899C43A-F19B-051E-B7E1-FC9592F8975A}"/>
              </a:ext>
            </a:extLst>
          </p:cNvPr>
          <p:cNvSpPr txBox="1"/>
          <p:nvPr/>
        </p:nvSpPr>
        <p:spPr>
          <a:xfrm>
            <a:off x="0" y="462224"/>
            <a:ext cx="11977635" cy="3416320"/>
          </a:xfrm>
          <a:prstGeom prst="rect">
            <a:avLst/>
          </a:prstGeom>
          <a:noFill/>
        </p:spPr>
        <p:txBody>
          <a:bodyPr wrap="square" rtlCol="0">
            <a:spAutoFit/>
          </a:bodyPr>
          <a:lstStyle/>
          <a:p>
            <a:r>
              <a:rPr lang="en-US" sz="1600" dirty="0"/>
              <a:t>[root@master1 ~]#  </a:t>
            </a:r>
            <a:r>
              <a:rPr lang="en-US" sz="2000" b="1" dirty="0"/>
              <a:t>kubectl -n tiger get service/my-lb-service1 </a:t>
            </a:r>
          </a:p>
          <a:p>
            <a:r>
              <a:rPr lang="en-US" dirty="0">
                <a:latin typeface="Courier New" panose="02070309020205020404" pitchFamily="49" charset="0"/>
                <a:cs typeface="Courier New" panose="02070309020205020404" pitchFamily="49" charset="0"/>
              </a:rPr>
              <a:t>NAME             TYPE           CLUSTER-IP       EXTERNAL-IP   PORT(S)        AGE</a:t>
            </a:r>
          </a:p>
          <a:p>
            <a:r>
              <a:rPr lang="en-US" dirty="0">
                <a:latin typeface="Courier New" panose="02070309020205020404" pitchFamily="49" charset="0"/>
                <a:cs typeface="Courier New" panose="02070309020205020404" pitchFamily="49" charset="0"/>
              </a:rPr>
              <a:t>my-lb-service1   LoadBalancer   10.109.234.155   &lt;pending&gt;     80:30002/TCP   6m29s</a:t>
            </a:r>
          </a:p>
          <a:p>
            <a:endParaRPr lang="en-US" dirty="0"/>
          </a:p>
          <a:p>
            <a:r>
              <a:rPr lang="en-US" sz="1400" dirty="0"/>
              <a:t>[root@master1 ~]#   </a:t>
            </a:r>
            <a:r>
              <a:rPr lang="en-US" sz="2000" b="1" dirty="0"/>
              <a:t>kubectl -n tiger get endpoints/my-lb-service1 </a:t>
            </a:r>
            <a:endParaRPr lang="en-US" b="1" dirty="0"/>
          </a:p>
          <a:p>
            <a:r>
              <a:rPr lang="en-US" dirty="0">
                <a:latin typeface="Courier New" panose="02070309020205020404" pitchFamily="49" charset="0"/>
                <a:cs typeface="Courier New" panose="02070309020205020404" pitchFamily="49" charset="0"/>
              </a:rPr>
              <a:t>NAME             ENDPOINTS          AGE</a:t>
            </a:r>
          </a:p>
          <a:p>
            <a:r>
              <a:rPr lang="en-US" dirty="0">
                <a:latin typeface="Courier New" panose="02070309020205020404" pitchFamily="49" charset="0"/>
                <a:cs typeface="Courier New" panose="02070309020205020404" pitchFamily="49" charset="0"/>
              </a:rPr>
              <a:t>my-lb-service1   172.16.14.123:80   6m21s</a:t>
            </a:r>
          </a:p>
          <a:p>
            <a:endParaRPr lang="en-US"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[root@master1 ~]# </a:t>
            </a:r>
            <a:r>
              <a:rPr lang="en-US" sz="2000" b="1" dirty="0"/>
              <a:t>kubectl get pods --show-labels -n tiger</a:t>
            </a:r>
          </a:p>
          <a:p>
            <a:r>
              <a:rPr lang="en-US" sz="1400" dirty="0">
                <a:latin typeface="Courier New" panose="02070309020205020404" pitchFamily="49" charset="0"/>
                <a:cs typeface="Courier New" panose="02070309020205020404" pitchFamily="49" charset="0"/>
              </a:rPr>
              <a:t>NAME                                READY   STATUS    RESTARTS   AGE     LABELS</a:t>
            </a:r>
          </a:p>
          <a:p>
            <a:r>
              <a:rPr lang="en-US" sz="1400" dirty="0">
                <a:latin typeface="Courier New" panose="02070309020205020404" pitchFamily="49" charset="0"/>
                <a:cs typeface="Courier New" panose="02070309020205020404" pitchFamily="49" charset="0"/>
              </a:rPr>
              <a:t>test1-web-deploy-5ff564c787-mmftp   1/1     Running   0          </a:t>
            </a:r>
            <a:r>
              <a:rPr lang="en-US" sz="1200" dirty="0">
                <a:latin typeface="Courier New" panose="02070309020205020404" pitchFamily="49" charset="0"/>
                <a:cs typeface="Courier New" panose="02070309020205020404" pitchFamily="49" charset="0"/>
              </a:rPr>
              <a:t>9m19s</a:t>
            </a:r>
            <a:r>
              <a:rPr lang="en-US" sz="14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app=</a:t>
            </a:r>
            <a:r>
              <a:rPr lang="en-US" sz="1400" b="1" dirty="0">
                <a:latin typeface="Courier New" panose="02070309020205020404" pitchFamily="49" charset="0"/>
                <a:cs typeface="Courier New" panose="02070309020205020404" pitchFamily="49" charset="0"/>
              </a:rPr>
              <a:t>test1-web-deploy</a:t>
            </a:r>
            <a:r>
              <a:rPr lang="en-US" sz="1100" dirty="0">
                <a:latin typeface="Courier New" panose="02070309020205020404" pitchFamily="49" charset="0"/>
                <a:cs typeface="Courier New" panose="02070309020205020404" pitchFamily="49" charset="0"/>
              </a:rPr>
              <a:t>,pod-template-hash=221</a:t>
            </a:r>
            <a:endParaRPr lang="en-US" dirty="0"/>
          </a:p>
          <a:p>
            <a:endParaRPr lang="en-US" dirty="0"/>
          </a:p>
        </p:txBody>
      </p:sp>
      <p:sp>
        <p:nvSpPr>
          <p:cNvPr id="3" name="Rectangle 2">
            <a:extLst>
              <a:ext uri="{FF2B5EF4-FFF2-40B4-BE49-F238E27FC236}">
                <a16:creationId xmlns:a16="http://schemas.microsoft.com/office/drawing/2014/main" id="{1E703688-4A06-B48C-0A56-9425D58E59DB}"/>
              </a:ext>
            </a:extLst>
          </p:cNvPr>
          <p:cNvSpPr/>
          <p:nvPr/>
        </p:nvSpPr>
        <p:spPr>
          <a:xfrm>
            <a:off x="6611814" y="773724"/>
            <a:ext cx="1748413" cy="71343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90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100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21" presetClass="entr" presetSubtype="1" fill="hold" grpId="0" nodeType="after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500"/>
                            </p:stCondLst>
                            <p:childTnLst>
                              <p:par>
                                <p:cTn id="25" presetID="1" presetClass="entr" presetSubtype="0" fill="hold" nodeType="afterEffect">
                                  <p:stCondLst>
                                    <p:cond delay="100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100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100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nodeType="withEffect">
                                  <p:stCondLst>
                                    <p:cond delay="100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100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B6356127-72AD-7A42-F3B5-903CE033B9A9}"/>
              </a:ext>
            </a:extLst>
          </p:cNvPr>
          <p:cNvSpPr txBox="1"/>
          <p:nvPr/>
        </p:nvSpPr>
        <p:spPr>
          <a:xfrm>
            <a:off x="160774" y="251209"/>
            <a:ext cx="7455877" cy="5078313"/>
          </a:xfrm>
          <a:prstGeom prst="rect">
            <a:avLst/>
          </a:prstGeom>
          <a:noFill/>
        </p:spPr>
        <p:txBody>
          <a:bodyPr wrap="square" rtlCol="0">
            <a:spAutoFit/>
          </a:bodyPr>
          <a:lstStyle/>
          <a:p>
            <a:r>
              <a:rPr lang="en-US" dirty="0"/>
              <a:t>[root@master1 ~]# kubectl -n tiger describe service/my-lb-service1 </a:t>
            </a:r>
          </a:p>
          <a:p>
            <a:r>
              <a:rPr lang="en-US" dirty="0">
                <a:latin typeface="Courier New" panose="02070309020205020404" pitchFamily="49" charset="0"/>
                <a:cs typeface="Courier New" panose="02070309020205020404" pitchFamily="49" charset="0"/>
              </a:rPr>
              <a:t>Name:                     my-lb-service1</a:t>
            </a:r>
          </a:p>
          <a:p>
            <a:r>
              <a:rPr lang="en-US" dirty="0">
                <a:latin typeface="Courier New" panose="02070309020205020404" pitchFamily="49" charset="0"/>
                <a:cs typeface="Courier New" panose="02070309020205020404" pitchFamily="49" charset="0"/>
              </a:rPr>
              <a:t>Namespace:                tiger</a:t>
            </a:r>
          </a:p>
          <a:p>
            <a:r>
              <a:rPr lang="en-US" dirty="0">
                <a:latin typeface="Courier New" panose="02070309020205020404" pitchFamily="49" charset="0"/>
                <a:cs typeface="Courier New" panose="02070309020205020404" pitchFamily="49" charset="0"/>
              </a:rPr>
              <a:t>Labels:                   &lt;none&gt;</a:t>
            </a:r>
          </a:p>
          <a:p>
            <a:r>
              <a:rPr lang="en-US" dirty="0">
                <a:latin typeface="Courier New" panose="02070309020205020404" pitchFamily="49" charset="0"/>
                <a:cs typeface="Courier New" panose="02070309020205020404" pitchFamily="49" charset="0"/>
              </a:rPr>
              <a:t>Annotations:              &lt;none&gt;</a:t>
            </a:r>
          </a:p>
          <a:p>
            <a:r>
              <a:rPr lang="en-US" dirty="0">
                <a:latin typeface="Courier New" panose="02070309020205020404" pitchFamily="49" charset="0"/>
                <a:cs typeface="Courier New" panose="02070309020205020404" pitchFamily="49" charset="0"/>
              </a:rPr>
              <a:t>Selector:                 app=test1-web-deploy</a:t>
            </a:r>
          </a:p>
          <a:p>
            <a:r>
              <a:rPr lang="en-US" dirty="0">
                <a:latin typeface="Courier New" panose="02070309020205020404" pitchFamily="49" charset="0"/>
                <a:cs typeface="Courier New" panose="02070309020205020404" pitchFamily="49" charset="0"/>
              </a:rPr>
              <a:t>Type:                     LoadBalancer</a:t>
            </a:r>
          </a:p>
          <a:p>
            <a:r>
              <a:rPr lang="en-US" dirty="0">
                <a:latin typeface="Courier New" panose="02070309020205020404" pitchFamily="49" charset="0"/>
                <a:cs typeface="Courier New" panose="02070309020205020404" pitchFamily="49" charset="0"/>
              </a:rPr>
              <a:t>IP Family Policy:         </a:t>
            </a:r>
            <a:r>
              <a:rPr lang="en-US" dirty="0" err="1">
                <a:latin typeface="Courier New" panose="02070309020205020404" pitchFamily="49" charset="0"/>
                <a:cs typeface="Courier New" panose="02070309020205020404" pitchFamily="49" charset="0"/>
              </a:rPr>
              <a:t>SingleStack</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IP Families:              IPv4</a:t>
            </a:r>
          </a:p>
          <a:p>
            <a:r>
              <a:rPr lang="en-US" dirty="0">
                <a:latin typeface="Courier New" panose="02070309020205020404" pitchFamily="49" charset="0"/>
                <a:cs typeface="Courier New" panose="02070309020205020404" pitchFamily="49" charset="0"/>
              </a:rPr>
              <a:t>IP:                       10.109.234.155</a:t>
            </a:r>
          </a:p>
          <a:p>
            <a:r>
              <a:rPr lang="en-US" dirty="0">
                <a:latin typeface="Courier New" panose="02070309020205020404" pitchFamily="49" charset="0"/>
                <a:cs typeface="Courier New" panose="02070309020205020404" pitchFamily="49" charset="0"/>
              </a:rPr>
              <a:t>IPs:                      10.109.234.155</a:t>
            </a:r>
          </a:p>
          <a:p>
            <a:r>
              <a:rPr lang="en-US" dirty="0">
                <a:latin typeface="Courier New" panose="02070309020205020404" pitchFamily="49" charset="0"/>
                <a:cs typeface="Courier New" panose="02070309020205020404" pitchFamily="49" charset="0"/>
              </a:rPr>
              <a:t>Port:                     &lt;unset&gt;  80/TCP</a:t>
            </a:r>
          </a:p>
          <a:p>
            <a:r>
              <a:rPr lang="en-US" dirty="0" err="1">
                <a:latin typeface="Courier New" panose="02070309020205020404" pitchFamily="49" charset="0"/>
                <a:cs typeface="Courier New" panose="02070309020205020404" pitchFamily="49" charset="0"/>
              </a:rPr>
              <a:t>TargetPort</a:t>
            </a:r>
            <a:r>
              <a:rPr lang="en-US" dirty="0">
                <a:latin typeface="Courier New" panose="02070309020205020404" pitchFamily="49" charset="0"/>
                <a:cs typeface="Courier New" panose="02070309020205020404" pitchFamily="49" charset="0"/>
              </a:rPr>
              <a:t>:               80/TCP</a:t>
            </a:r>
          </a:p>
          <a:p>
            <a:r>
              <a:rPr lang="en-US" dirty="0" err="1">
                <a:latin typeface="Courier New" panose="02070309020205020404" pitchFamily="49" charset="0"/>
                <a:cs typeface="Courier New" panose="02070309020205020404" pitchFamily="49" charset="0"/>
              </a:rPr>
              <a:t>NodePort</a:t>
            </a:r>
            <a:r>
              <a:rPr lang="en-US" dirty="0">
                <a:latin typeface="Courier New" panose="02070309020205020404" pitchFamily="49" charset="0"/>
                <a:cs typeface="Courier New" panose="02070309020205020404" pitchFamily="49" charset="0"/>
              </a:rPr>
              <a:t>:                 &lt;unset&gt;  30002/TCP</a:t>
            </a:r>
          </a:p>
          <a:p>
            <a:r>
              <a:rPr lang="en-US" dirty="0">
                <a:latin typeface="Courier New" panose="02070309020205020404" pitchFamily="49" charset="0"/>
                <a:cs typeface="Courier New" panose="02070309020205020404" pitchFamily="49" charset="0"/>
              </a:rPr>
              <a:t>Endpoints:                172.16.14.123:80</a:t>
            </a:r>
          </a:p>
          <a:p>
            <a:r>
              <a:rPr lang="en-US" dirty="0">
                <a:latin typeface="Courier New" panose="02070309020205020404" pitchFamily="49" charset="0"/>
                <a:cs typeface="Courier New" panose="02070309020205020404" pitchFamily="49" charset="0"/>
              </a:rPr>
              <a:t>Session Affinity:         None</a:t>
            </a:r>
          </a:p>
          <a:p>
            <a:r>
              <a:rPr lang="en-US" dirty="0">
                <a:latin typeface="Courier New" panose="02070309020205020404" pitchFamily="49" charset="0"/>
                <a:cs typeface="Courier New" panose="02070309020205020404" pitchFamily="49" charset="0"/>
              </a:rPr>
              <a:t>External Traffic Policy:  Cluster</a:t>
            </a:r>
          </a:p>
          <a:p>
            <a:r>
              <a:rPr lang="en-US" dirty="0">
                <a:latin typeface="Courier New" panose="02070309020205020404" pitchFamily="49" charset="0"/>
                <a:cs typeface="Courier New" panose="02070309020205020404" pitchFamily="49" charset="0"/>
              </a:rPr>
              <a:t>Events:                   &lt;none&gt;</a:t>
            </a:r>
          </a:p>
        </p:txBody>
      </p:sp>
    </p:spTree>
    <p:extLst>
      <p:ext uri="{BB962C8B-B14F-4D97-AF65-F5344CB8AC3E}">
        <p14:creationId xmlns:p14="http://schemas.microsoft.com/office/powerpoint/2010/main" val="2575647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10" name="Rectangle 9">
            <a:extLst>
              <a:ext uri="{FF2B5EF4-FFF2-40B4-BE49-F238E27FC236}">
                <a16:creationId xmlns:a16="http://schemas.microsoft.com/office/drawing/2014/main" id="{066397D8-5036-ECE6-F0B4-6501B4585676}"/>
              </a:ext>
            </a:extLst>
          </p:cNvPr>
          <p:cNvSpPr/>
          <p:nvPr/>
        </p:nvSpPr>
        <p:spPr>
          <a:xfrm>
            <a:off x="1332411" y="470264"/>
            <a:ext cx="7680959" cy="5238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6C642F0-C419-4957-5692-15D06401960B}"/>
              </a:ext>
            </a:extLst>
          </p:cNvPr>
          <p:cNvGrpSpPr/>
          <p:nvPr/>
        </p:nvGrpSpPr>
        <p:grpSpPr>
          <a:xfrm>
            <a:off x="6368142" y="857273"/>
            <a:ext cx="2220686" cy="1166140"/>
            <a:chOff x="5466804" y="460772"/>
            <a:chExt cx="2220686" cy="1166140"/>
          </a:xfrm>
        </p:grpSpPr>
        <p:sp>
          <p:nvSpPr>
            <p:cNvPr id="4" name="Rectangle 3">
              <a:extLst>
                <a:ext uri="{FF2B5EF4-FFF2-40B4-BE49-F238E27FC236}">
                  <a16:creationId xmlns:a16="http://schemas.microsoft.com/office/drawing/2014/main" id="{65B6ED0C-3455-D72D-884B-EA33614C61B7}"/>
                </a:ext>
              </a:extLst>
            </p:cNvPr>
            <p:cNvSpPr/>
            <p:nvPr/>
          </p:nvSpPr>
          <p:spPr>
            <a:xfrm>
              <a:off x="5466804" y="460772"/>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8973F4-37EA-3B34-3925-B62C4B71C010}"/>
                </a:ext>
              </a:extLst>
            </p:cNvPr>
            <p:cNvSpPr txBox="1"/>
            <p:nvPr/>
          </p:nvSpPr>
          <p:spPr>
            <a:xfrm>
              <a:off x="5545182" y="1177570"/>
              <a:ext cx="1332411" cy="369332"/>
            </a:xfrm>
            <a:prstGeom prst="rect">
              <a:avLst/>
            </a:prstGeom>
            <a:noFill/>
          </p:spPr>
          <p:txBody>
            <a:bodyPr wrap="square" rtlCol="0">
              <a:spAutoFit/>
            </a:bodyPr>
            <a:lstStyle/>
            <a:p>
              <a:r>
                <a:rPr lang="en-US" dirty="0"/>
                <a:t>Master</a:t>
              </a:r>
            </a:p>
          </p:txBody>
        </p:sp>
      </p:grpSp>
      <p:grpSp>
        <p:nvGrpSpPr>
          <p:cNvPr id="12" name="Group 11">
            <a:extLst>
              <a:ext uri="{FF2B5EF4-FFF2-40B4-BE49-F238E27FC236}">
                <a16:creationId xmlns:a16="http://schemas.microsoft.com/office/drawing/2014/main" id="{78179E70-C81B-5951-631F-F068D383976B}"/>
              </a:ext>
            </a:extLst>
          </p:cNvPr>
          <p:cNvGrpSpPr/>
          <p:nvPr/>
        </p:nvGrpSpPr>
        <p:grpSpPr>
          <a:xfrm>
            <a:off x="6368142" y="2076753"/>
            <a:ext cx="2220686" cy="1166140"/>
            <a:chOff x="5466804" y="1680252"/>
            <a:chExt cx="2220686" cy="1166140"/>
          </a:xfrm>
        </p:grpSpPr>
        <p:sp>
          <p:nvSpPr>
            <p:cNvPr id="5" name="Rectangle 4">
              <a:extLst>
                <a:ext uri="{FF2B5EF4-FFF2-40B4-BE49-F238E27FC236}">
                  <a16:creationId xmlns:a16="http://schemas.microsoft.com/office/drawing/2014/main" id="{6220C9A8-3EB1-C387-194A-4BB4E6F9B041}"/>
                </a:ext>
              </a:extLst>
            </p:cNvPr>
            <p:cNvSpPr/>
            <p:nvPr/>
          </p:nvSpPr>
          <p:spPr>
            <a:xfrm>
              <a:off x="5466804" y="1680252"/>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6C7D10-FE08-A8F9-69F5-89325EBBEFBC}"/>
                </a:ext>
              </a:extLst>
            </p:cNvPr>
            <p:cNvSpPr txBox="1"/>
            <p:nvPr/>
          </p:nvSpPr>
          <p:spPr>
            <a:xfrm>
              <a:off x="5486398" y="2452649"/>
              <a:ext cx="1920241" cy="369332"/>
            </a:xfrm>
            <a:prstGeom prst="rect">
              <a:avLst/>
            </a:prstGeom>
            <a:noFill/>
          </p:spPr>
          <p:txBody>
            <a:bodyPr wrap="square" rtlCol="0">
              <a:spAutoFit/>
            </a:bodyPr>
            <a:lstStyle/>
            <a:p>
              <a:r>
                <a:rPr lang="en-US" dirty="0"/>
                <a:t>Workernode1</a:t>
              </a:r>
            </a:p>
          </p:txBody>
        </p:sp>
      </p:grpSp>
      <p:grpSp>
        <p:nvGrpSpPr>
          <p:cNvPr id="13" name="Group 12">
            <a:extLst>
              <a:ext uri="{FF2B5EF4-FFF2-40B4-BE49-F238E27FC236}">
                <a16:creationId xmlns:a16="http://schemas.microsoft.com/office/drawing/2014/main" id="{DB2B7DF8-C239-3BFD-4882-BBC2003D5011}"/>
              </a:ext>
            </a:extLst>
          </p:cNvPr>
          <p:cNvGrpSpPr/>
          <p:nvPr/>
        </p:nvGrpSpPr>
        <p:grpSpPr>
          <a:xfrm>
            <a:off x="6368142" y="3288016"/>
            <a:ext cx="2220686" cy="1166140"/>
            <a:chOff x="5466804" y="2932389"/>
            <a:chExt cx="2220686" cy="1166140"/>
          </a:xfrm>
        </p:grpSpPr>
        <p:sp>
          <p:nvSpPr>
            <p:cNvPr id="3" name="Rectangle 2">
              <a:extLst>
                <a:ext uri="{FF2B5EF4-FFF2-40B4-BE49-F238E27FC236}">
                  <a16:creationId xmlns:a16="http://schemas.microsoft.com/office/drawing/2014/main" id="{99E6CAEE-6A54-8C14-1493-E1CA11365363}"/>
                </a:ext>
              </a:extLst>
            </p:cNvPr>
            <p:cNvSpPr/>
            <p:nvPr/>
          </p:nvSpPr>
          <p:spPr>
            <a:xfrm>
              <a:off x="5466804" y="2932389"/>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90D630-D1E3-AC36-8FC7-5B99443FEB6E}"/>
                </a:ext>
              </a:extLst>
            </p:cNvPr>
            <p:cNvSpPr txBox="1"/>
            <p:nvPr/>
          </p:nvSpPr>
          <p:spPr>
            <a:xfrm>
              <a:off x="5486398" y="3693229"/>
              <a:ext cx="1776548" cy="369332"/>
            </a:xfrm>
            <a:prstGeom prst="rect">
              <a:avLst/>
            </a:prstGeom>
            <a:noFill/>
          </p:spPr>
          <p:txBody>
            <a:bodyPr wrap="square" rtlCol="0">
              <a:spAutoFit/>
            </a:bodyPr>
            <a:lstStyle/>
            <a:p>
              <a:r>
                <a:rPr lang="en-US" dirty="0"/>
                <a:t>Workernode2</a:t>
              </a:r>
            </a:p>
          </p:txBody>
        </p:sp>
      </p:grpSp>
      <p:sp>
        <p:nvSpPr>
          <p:cNvPr id="14" name="TextBox 13">
            <a:extLst>
              <a:ext uri="{FF2B5EF4-FFF2-40B4-BE49-F238E27FC236}">
                <a16:creationId xmlns:a16="http://schemas.microsoft.com/office/drawing/2014/main" id="{192E8FC8-CC1B-5A1B-3484-A2FC01074962}"/>
              </a:ext>
            </a:extLst>
          </p:cNvPr>
          <p:cNvSpPr txBox="1"/>
          <p:nvPr/>
        </p:nvSpPr>
        <p:spPr>
          <a:xfrm>
            <a:off x="2188028" y="4929986"/>
            <a:ext cx="5290457" cy="707886"/>
          </a:xfrm>
          <a:prstGeom prst="rect">
            <a:avLst/>
          </a:prstGeom>
          <a:noFill/>
        </p:spPr>
        <p:txBody>
          <a:bodyPr wrap="square" rtlCol="0">
            <a:spAutoFit/>
          </a:bodyPr>
          <a:lstStyle/>
          <a:p>
            <a:r>
              <a:rPr lang="en-US" sz="4000" dirty="0"/>
              <a:t>Laptop </a:t>
            </a:r>
            <a:r>
              <a:rPr lang="en-US" sz="4000" dirty="0">
                <a:sym typeface="Wingdings" panose="05000000000000000000" pitchFamily="2" charset="2"/>
              </a:rPr>
              <a:t> Window OS</a:t>
            </a:r>
            <a:endParaRPr lang="en-US" dirty="0"/>
          </a:p>
        </p:txBody>
      </p:sp>
    </p:spTree>
    <p:extLst>
      <p:ext uri="{BB962C8B-B14F-4D97-AF65-F5344CB8AC3E}">
        <p14:creationId xmlns:p14="http://schemas.microsoft.com/office/powerpoint/2010/main" val="4748783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87862A9C-B25C-BB79-58C2-505BC2823526}"/>
              </a:ext>
            </a:extLst>
          </p:cNvPr>
          <p:cNvSpPr txBox="1"/>
          <p:nvPr/>
        </p:nvSpPr>
        <p:spPr>
          <a:xfrm>
            <a:off x="150725" y="251460"/>
            <a:ext cx="11887200" cy="5324535"/>
          </a:xfrm>
          <a:prstGeom prst="rect">
            <a:avLst/>
          </a:prstGeom>
          <a:noFill/>
        </p:spPr>
        <p:txBody>
          <a:bodyPr wrap="square" rtlCol="0">
            <a:spAutoFit/>
          </a:bodyPr>
          <a:lstStyle/>
          <a:p>
            <a:r>
              <a:rPr lang="en-US" b="1" dirty="0"/>
              <a:t>kubectl apply -f </a:t>
            </a:r>
            <a:r>
              <a:rPr lang="en-US" b="1" dirty="0">
                <a:hlinkClick r:id="rId3">
                  <a:extLst>
                    <a:ext uri="{A12FA001-AC4F-418D-AE19-62706E023703}">
                      <ahyp:hlinkClr xmlns:ahyp="http://schemas.microsoft.com/office/drawing/2018/hyperlinkcolor" val="tx"/>
                    </a:ext>
                  </a:extLst>
                </a:hlinkClick>
              </a:rPr>
              <a:t>https://raw.githubusercontent.com/metallb/metallb/v0.13.9/config/manifests/metallb-native.yaml</a:t>
            </a:r>
            <a:endParaRPr lang="en-US" b="1" dirty="0"/>
          </a:p>
          <a:p>
            <a:endParaRPr lang="en-US" dirty="0"/>
          </a:p>
          <a:p>
            <a:r>
              <a:rPr lang="en-US" dirty="0"/>
              <a:t>cat &lt;&lt;EOF&gt;&gt; </a:t>
            </a:r>
            <a:r>
              <a:rPr lang="en-US" dirty="0" err="1"/>
              <a:t>IPAddressPool.yaml</a:t>
            </a:r>
            <a:endParaRPr lang="en-US" dirty="0"/>
          </a:p>
          <a:p>
            <a:r>
              <a:rPr lang="en-US" dirty="0" err="1"/>
              <a:t>apiVersion</a:t>
            </a:r>
            <a:r>
              <a:rPr lang="en-US" dirty="0"/>
              <a:t>: metallb.io/v1beta1</a:t>
            </a:r>
          </a:p>
          <a:p>
            <a:r>
              <a:rPr lang="en-US" dirty="0"/>
              <a:t>kind: </a:t>
            </a:r>
            <a:r>
              <a:rPr lang="en-US" dirty="0" err="1"/>
              <a:t>IPAddressPool</a:t>
            </a:r>
            <a:endParaRPr lang="en-US" dirty="0"/>
          </a:p>
          <a:p>
            <a:r>
              <a:rPr lang="en-US" dirty="0"/>
              <a:t>metadata:</a:t>
            </a:r>
          </a:p>
          <a:p>
            <a:r>
              <a:rPr lang="en-US" dirty="0"/>
              <a:t>  name: first-pool</a:t>
            </a:r>
          </a:p>
          <a:p>
            <a:r>
              <a:rPr lang="en-US" dirty="0"/>
              <a:t>  namespace: </a:t>
            </a:r>
            <a:r>
              <a:rPr lang="en-US" dirty="0" err="1"/>
              <a:t>metallb</a:t>
            </a:r>
            <a:r>
              <a:rPr lang="en-US" dirty="0"/>
              <a:t>-system</a:t>
            </a:r>
          </a:p>
          <a:p>
            <a:r>
              <a:rPr lang="en-US" dirty="0"/>
              <a:t>spec:</a:t>
            </a:r>
          </a:p>
          <a:p>
            <a:r>
              <a:rPr lang="en-US" dirty="0"/>
              <a:t>  addresses:</a:t>
            </a:r>
          </a:p>
          <a:p>
            <a:r>
              <a:rPr lang="en-US" dirty="0"/>
              <a:t>  - 192.168.1.100-192.168.1.110</a:t>
            </a:r>
          </a:p>
          <a:p>
            <a:r>
              <a:rPr lang="en-US" dirty="0"/>
              <a:t>EOF</a:t>
            </a:r>
          </a:p>
          <a:p>
            <a:r>
              <a:rPr lang="en-US" dirty="0" err="1"/>
              <a:t>ip</a:t>
            </a:r>
            <a:r>
              <a:rPr lang="en-US"/>
              <a:t> a s</a:t>
            </a:r>
            <a:endParaRPr lang="en-US" dirty="0"/>
          </a:p>
          <a:p>
            <a:r>
              <a:rPr lang="en-US" sz="1400" dirty="0"/>
              <a:t>[root@master1 ~]#  </a:t>
            </a:r>
            <a:r>
              <a:rPr lang="en-US" sz="2000" b="1" dirty="0"/>
              <a:t>kubectl create -f </a:t>
            </a:r>
            <a:r>
              <a:rPr lang="en-US" sz="2000" b="1" dirty="0" err="1"/>
              <a:t>ipaddresspool.yaml</a:t>
            </a:r>
            <a:r>
              <a:rPr lang="en-US" sz="2000" b="1" dirty="0"/>
              <a:t> </a:t>
            </a:r>
            <a:endParaRPr lang="en-US" b="1" dirty="0"/>
          </a:p>
          <a:p>
            <a:r>
              <a:rPr lang="en-US" sz="1600" dirty="0"/>
              <a:t>ipaddresspool.metallb.io/first-pool created</a:t>
            </a:r>
          </a:p>
          <a:p>
            <a:endParaRPr lang="en-US" sz="1400" dirty="0"/>
          </a:p>
          <a:p>
            <a:r>
              <a:rPr lang="en-US" sz="1400" dirty="0"/>
              <a:t>[root@master1 ~]#  </a:t>
            </a:r>
            <a:r>
              <a:rPr lang="en-US" sz="2000" b="1" dirty="0"/>
              <a:t>kubectl -n tiger get service/my-lb-service1 </a:t>
            </a:r>
            <a:endParaRPr lang="en-US" b="1" dirty="0"/>
          </a:p>
          <a:p>
            <a:r>
              <a:rPr lang="en-US" dirty="0">
                <a:latin typeface="Courier New" panose="02070309020205020404" pitchFamily="49" charset="0"/>
                <a:cs typeface="Courier New" panose="02070309020205020404" pitchFamily="49" charset="0"/>
              </a:rPr>
              <a:t>NAME             TYPE           CLUSTER-IP       EXTERNAL-IP     PORT(S)        AGE</a:t>
            </a:r>
          </a:p>
          <a:p>
            <a:r>
              <a:rPr lang="en-US" dirty="0">
                <a:latin typeface="Courier New" panose="02070309020205020404" pitchFamily="49" charset="0"/>
                <a:cs typeface="Courier New" panose="02070309020205020404" pitchFamily="49" charset="0"/>
              </a:rPr>
              <a:t>my-lb-service1   LoadBalancer   10.109.234.155   </a:t>
            </a:r>
            <a:r>
              <a:rPr lang="en-US" b="1" dirty="0">
                <a:latin typeface="Courier New" panose="02070309020205020404" pitchFamily="49" charset="0"/>
                <a:cs typeface="Courier New" panose="02070309020205020404" pitchFamily="49" charset="0"/>
              </a:rPr>
              <a:t>192.168.1.100</a:t>
            </a:r>
            <a:r>
              <a:rPr lang="en-US" dirty="0">
                <a:latin typeface="Courier New" panose="02070309020205020404" pitchFamily="49" charset="0"/>
                <a:cs typeface="Courier New" panose="02070309020205020404" pitchFamily="49" charset="0"/>
              </a:rPr>
              <a:t>   80:30002/TCP   28m</a:t>
            </a:r>
          </a:p>
        </p:txBody>
      </p:sp>
      <p:sp>
        <p:nvSpPr>
          <p:cNvPr id="4" name="Rectangle 3">
            <a:extLst>
              <a:ext uri="{FF2B5EF4-FFF2-40B4-BE49-F238E27FC236}">
                <a16:creationId xmlns:a16="http://schemas.microsoft.com/office/drawing/2014/main" id="{FFE6E620-1815-5770-45B6-603B34159F72}"/>
              </a:ext>
            </a:extLst>
          </p:cNvPr>
          <p:cNvSpPr/>
          <p:nvPr/>
        </p:nvSpPr>
        <p:spPr>
          <a:xfrm>
            <a:off x="6893168" y="4862563"/>
            <a:ext cx="1909188" cy="71343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847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 presetClass="exit" presetSubtype="0" fill="hold" grpId="1"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3" name="TextBox 2">
            <a:extLst>
              <a:ext uri="{FF2B5EF4-FFF2-40B4-BE49-F238E27FC236}">
                <a16:creationId xmlns:a16="http://schemas.microsoft.com/office/drawing/2014/main" id="{E62511D2-8DF5-EFEB-7BD0-ADA7E7B26375}"/>
              </a:ext>
            </a:extLst>
          </p:cNvPr>
          <p:cNvSpPr txBox="1"/>
          <p:nvPr/>
        </p:nvSpPr>
        <p:spPr>
          <a:xfrm>
            <a:off x="533476" y="370520"/>
            <a:ext cx="11471564" cy="3539430"/>
          </a:xfrm>
          <a:prstGeom prst="rect">
            <a:avLst/>
          </a:prstGeom>
          <a:noFill/>
        </p:spPr>
        <p:txBody>
          <a:bodyPr wrap="square" rtlCol="0">
            <a:spAutoFit/>
          </a:bodyPr>
          <a:lstStyle/>
          <a:p>
            <a:r>
              <a:rPr lang="en-US" sz="2800" dirty="0"/>
              <a:t>                     </a:t>
            </a:r>
            <a:r>
              <a:rPr lang="en-US" sz="1600" dirty="0"/>
              <a:t>Exposes a service which is only accessible from within the cluster</a:t>
            </a:r>
            <a:r>
              <a:rPr lang="en-US" sz="2800" dirty="0"/>
              <a:t>.</a:t>
            </a:r>
          </a:p>
          <a:p>
            <a:endParaRPr lang="en-US" sz="2800" dirty="0"/>
          </a:p>
          <a:p>
            <a:r>
              <a:rPr lang="en-US" sz="2800" dirty="0"/>
              <a:t>                        </a:t>
            </a:r>
            <a:r>
              <a:rPr lang="en-US" dirty="0"/>
              <a:t>Exposes a service via a static port on each node’s IP.</a:t>
            </a:r>
          </a:p>
          <a:p>
            <a:endParaRPr lang="en-US" sz="2800" dirty="0"/>
          </a:p>
          <a:p>
            <a:r>
              <a:rPr lang="en-US" sz="2400" dirty="0"/>
              <a:t>                             Exposes the service via the cloud provider’s load balancer.</a:t>
            </a:r>
          </a:p>
          <a:p>
            <a:endParaRPr lang="en-US" sz="2800" dirty="0"/>
          </a:p>
          <a:p>
            <a:r>
              <a:rPr lang="en-US" sz="2800" dirty="0"/>
              <a:t>                              Maps a service to a predefined </a:t>
            </a:r>
            <a:r>
              <a:rPr lang="en-US" sz="2800" dirty="0" err="1"/>
              <a:t>externalName</a:t>
            </a:r>
            <a:r>
              <a:rPr lang="en-US" sz="2800" dirty="0"/>
              <a:t> field by</a:t>
            </a:r>
          </a:p>
          <a:p>
            <a:r>
              <a:rPr lang="en-US" sz="2800" dirty="0"/>
              <a:t>                              returning a value for the CNAME record.</a:t>
            </a:r>
          </a:p>
        </p:txBody>
      </p:sp>
      <p:sp>
        <p:nvSpPr>
          <p:cNvPr id="4" name="Rectangle 3">
            <a:extLst>
              <a:ext uri="{FF2B5EF4-FFF2-40B4-BE49-F238E27FC236}">
                <a16:creationId xmlns:a16="http://schemas.microsoft.com/office/drawing/2014/main" id="{EE5F1582-1D95-205E-8E5E-1DEB115E7F7A}"/>
              </a:ext>
            </a:extLst>
          </p:cNvPr>
          <p:cNvSpPr/>
          <p:nvPr/>
        </p:nvSpPr>
        <p:spPr>
          <a:xfrm>
            <a:off x="387927" y="451262"/>
            <a:ext cx="154379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ClusterIP</a:t>
            </a:r>
            <a:endParaRPr lang="en-US" sz="2800" dirty="0"/>
          </a:p>
        </p:txBody>
      </p:sp>
      <p:sp>
        <p:nvSpPr>
          <p:cNvPr id="5" name="Rectangle 4">
            <a:extLst>
              <a:ext uri="{FF2B5EF4-FFF2-40B4-BE49-F238E27FC236}">
                <a16:creationId xmlns:a16="http://schemas.microsoft.com/office/drawing/2014/main" id="{A7A6AB03-C432-BE9F-597D-8D519FDC102A}"/>
              </a:ext>
            </a:extLst>
          </p:cNvPr>
          <p:cNvSpPr/>
          <p:nvPr/>
        </p:nvSpPr>
        <p:spPr>
          <a:xfrm>
            <a:off x="369122" y="1304064"/>
            <a:ext cx="1723901"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NodePort</a:t>
            </a:r>
            <a:endParaRPr lang="en-US" sz="2800" dirty="0"/>
          </a:p>
        </p:txBody>
      </p:sp>
      <p:sp>
        <p:nvSpPr>
          <p:cNvPr id="6" name="Rectangle 5">
            <a:extLst>
              <a:ext uri="{FF2B5EF4-FFF2-40B4-BE49-F238E27FC236}">
                <a16:creationId xmlns:a16="http://schemas.microsoft.com/office/drawing/2014/main" id="{823E5EE9-17BF-6183-ECC5-B4DB11EA9EA4}"/>
              </a:ext>
            </a:extLst>
          </p:cNvPr>
          <p:cNvSpPr/>
          <p:nvPr/>
        </p:nvSpPr>
        <p:spPr>
          <a:xfrm>
            <a:off x="365164" y="2140235"/>
            <a:ext cx="2181102"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LoadBalancer</a:t>
            </a:r>
          </a:p>
        </p:txBody>
      </p:sp>
      <p:sp>
        <p:nvSpPr>
          <p:cNvPr id="7" name="Rectangle 6">
            <a:extLst>
              <a:ext uri="{FF2B5EF4-FFF2-40B4-BE49-F238E27FC236}">
                <a16:creationId xmlns:a16="http://schemas.microsoft.com/office/drawing/2014/main" id="{B94365DC-13F3-9880-3527-0CCC9D074CE1}"/>
              </a:ext>
            </a:extLst>
          </p:cNvPr>
          <p:cNvSpPr/>
          <p:nvPr/>
        </p:nvSpPr>
        <p:spPr>
          <a:xfrm>
            <a:off x="357248" y="2976406"/>
            <a:ext cx="2325585" cy="510639"/>
          </a:xfrm>
          <a:prstGeom prst="rect">
            <a:avLst/>
          </a:prstGeom>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ExternalName</a:t>
            </a:r>
            <a:endParaRPr lang="en-US" sz="2800" dirty="0"/>
          </a:p>
        </p:txBody>
      </p:sp>
    </p:spTree>
    <p:extLst>
      <p:ext uri="{BB962C8B-B14F-4D97-AF65-F5344CB8AC3E}">
        <p14:creationId xmlns:p14="http://schemas.microsoft.com/office/powerpoint/2010/main" val="2457171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nodeType="withEffect">
                                  <p:stCondLst>
                                    <p:cond delay="0"/>
                                  </p:stCondLst>
                                  <p:iterate type="lt">
                                    <p:tmAbs val="25"/>
                                  </p:iterate>
                                  <p:childTnLst>
                                    <p:set>
                                      <p:cBhvr override="childStyle">
                                        <p:cTn id="6"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7D2279C2-9211-DCFC-59A6-6CD4112CFE0E}"/>
              </a:ext>
            </a:extLst>
          </p:cNvPr>
          <p:cNvSpPr txBox="1"/>
          <p:nvPr/>
        </p:nvSpPr>
        <p:spPr>
          <a:xfrm>
            <a:off x="130629" y="231112"/>
            <a:ext cx="11776668" cy="6494085"/>
          </a:xfrm>
          <a:prstGeom prst="rect">
            <a:avLst/>
          </a:prstGeom>
          <a:noFill/>
        </p:spPr>
        <p:txBody>
          <a:bodyPr wrap="square" rtlCol="0">
            <a:spAutoFit/>
          </a:bodyPr>
          <a:lstStyle/>
          <a:p>
            <a:pPr marL="457200" indent="-457200" algn="l">
              <a:buFont typeface="Arial" panose="020B0604020202020204" pitchFamily="34" charset="0"/>
              <a:buChar char="•"/>
            </a:pPr>
            <a:r>
              <a:rPr lang="en-US" sz="3200" b="0" i="0" dirty="0">
                <a:solidFill>
                  <a:srgbClr val="374151"/>
                </a:solidFill>
                <a:effectLst/>
                <a:latin typeface="Söhne"/>
              </a:rPr>
              <a:t>In Kubernetes, an </a:t>
            </a:r>
            <a:r>
              <a:rPr lang="en-US" sz="3200" b="0" i="0" dirty="0" err="1">
                <a:solidFill>
                  <a:srgbClr val="374151"/>
                </a:solidFill>
                <a:effectLst/>
                <a:latin typeface="Söhne"/>
              </a:rPr>
              <a:t>ExternalName</a:t>
            </a:r>
            <a:r>
              <a:rPr lang="en-US" sz="3200" b="0" i="0" dirty="0">
                <a:solidFill>
                  <a:srgbClr val="374151"/>
                </a:solidFill>
                <a:effectLst/>
                <a:latin typeface="Söhne"/>
              </a:rPr>
              <a:t> service is a way to create a DNS CNAME record that points to an external service outside of the cluster.</a:t>
            </a:r>
          </a:p>
          <a:p>
            <a:pPr marL="457200" indent="-457200" algn="l">
              <a:buFont typeface="Arial" panose="020B0604020202020204" pitchFamily="34" charset="0"/>
              <a:buChar char="•"/>
            </a:pPr>
            <a:endParaRPr lang="en-US" sz="3200" b="0" i="0" dirty="0">
              <a:solidFill>
                <a:srgbClr val="374151"/>
              </a:solidFill>
              <a:effectLst/>
              <a:latin typeface="Söhne"/>
            </a:endParaRPr>
          </a:p>
          <a:p>
            <a:pPr marL="457200" indent="-457200" algn="l">
              <a:buFont typeface="Arial" panose="020B0604020202020204" pitchFamily="34" charset="0"/>
              <a:buChar char="•"/>
            </a:pPr>
            <a:r>
              <a:rPr lang="en-US" sz="3200" b="0" i="0" dirty="0">
                <a:solidFill>
                  <a:srgbClr val="374151"/>
                </a:solidFill>
                <a:effectLst/>
                <a:latin typeface="Söhne"/>
              </a:rPr>
              <a:t>It can use the </a:t>
            </a:r>
            <a:r>
              <a:rPr lang="en-US" sz="3200" b="0" i="0" dirty="0" err="1">
                <a:solidFill>
                  <a:srgbClr val="374151"/>
                </a:solidFill>
                <a:effectLst/>
                <a:latin typeface="Söhne"/>
              </a:rPr>
              <a:t>ExternalName</a:t>
            </a:r>
            <a:r>
              <a:rPr lang="en-US" sz="3200" b="0" i="0" dirty="0">
                <a:solidFill>
                  <a:srgbClr val="374151"/>
                </a:solidFill>
                <a:effectLst/>
                <a:latin typeface="Söhne"/>
              </a:rPr>
              <a:t> service to resolve the DNS name of the external service. </a:t>
            </a:r>
          </a:p>
          <a:p>
            <a:pPr marL="457200" indent="-457200" algn="l">
              <a:buFont typeface="Arial" panose="020B0604020202020204" pitchFamily="34" charset="0"/>
              <a:buChar char="•"/>
            </a:pPr>
            <a:endParaRPr lang="en-US" sz="3200" b="0" i="0" dirty="0">
              <a:solidFill>
                <a:srgbClr val="374151"/>
              </a:solidFill>
              <a:effectLst/>
              <a:latin typeface="Söhne"/>
            </a:endParaRPr>
          </a:p>
          <a:p>
            <a:pPr marL="457200" indent="-457200" algn="l">
              <a:buFont typeface="Arial" panose="020B0604020202020204" pitchFamily="34" charset="0"/>
              <a:buChar char="•"/>
            </a:pPr>
            <a:r>
              <a:rPr lang="en-US" sz="3200" b="0" i="0" dirty="0">
                <a:solidFill>
                  <a:srgbClr val="374151"/>
                </a:solidFill>
                <a:effectLst/>
                <a:latin typeface="Söhne"/>
              </a:rPr>
              <a:t>The </a:t>
            </a:r>
            <a:r>
              <a:rPr lang="en-US" sz="3200" b="0" i="0" dirty="0" err="1">
                <a:solidFill>
                  <a:srgbClr val="374151"/>
                </a:solidFill>
                <a:effectLst/>
                <a:latin typeface="Söhne"/>
              </a:rPr>
              <a:t>ExternalName</a:t>
            </a:r>
            <a:r>
              <a:rPr lang="en-US" sz="3200" b="0" i="0" dirty="0">
                <a:solidFill>
                  <a:srgbClr val="374151"/>
                </a:solidFill>
                <a:effectLst/>
                <a:latin typeface="Söhne"/>
              </a:rPr>
              <a:t> service acts as a bridge between the Kubernetes cluster and the external service, allowing pods to communicate with external services using a Kubernetes-style DNS name.</a:t>
            </a:r>
          </a:p>
          <a:p>
            <a:pPr marL="457200" indent="-457200" algn="l">
              <a:buFont typeface="Arial" panose="020B0604020202020204" pitchFamily="34" charset="0"/>
              <a:buChar char="•"/>
            </a:pPr>
            <a:endParaRPr lang="en-US" sz="3200" b="0" i="0" dirty="0">
              <a:solidFill>
                <a:srgbClr val="374151"/>
              </a:solidFill>
              <a:effectLst/>
              <a:latin typeface="Söhne"/>
            </a:endParaRPr>
          </a:p>
          <a:p>
            <a:pPr marL="457200" indent="-457200" algn="l">
              <a:buFont typeface="Arial" panose="020B0604020202020204" pitchFamily="34" charset="0"/>
              <a:buChar char="•"/>
            </a:pPr>
            <a:r>
              <a:rPr lang="en-US" sz="3200" b="0" i="0" dirty="0">
                <a:solidFill>
                  <a:srgbClr val="374151"/>
                </a:solidFill>
                <a:effectLst/>
                <a:latin typeface="Söhne"/>
              </a:rPr>
              <a:t>The </a:t>
            </a:r>
            <a:r>
              <a:rPr lang="en-US" sz="3200" b="0" i="0" dirty="0" err="1">
                <a:solidFill>
                  <a:srgbClr val="374151"/>
                </a:solidFill>
                <a:effectLst/>
                <a:latin typeface="Söhne"/>
              </a:rPr>
              <a:t>ExternalName</a:t>
            </a:r>
            <a:r>
              <a:rPr lang="en-US" sz="3200" b="0" i="0" dirty="0">
                <a:solidFill>
                  <a:srgbClr val="374151"/>
                </a:solidFill>
                <a:effectLst/>
                <a:latin typeface="Söhne"/>
              </a:rPr>
              <a:t> service is implemented as a headless service with a single endpoint.</a:t>
            </a:r>
          </a:p>
        </p:txBody>
      </p:sp>
    </p:spTree>
    <p:extLst>
      <p:ext uri="{BB962C8B-B14F-4D97-AF65-F5344CB8AC3E}">
        <p14:creationId xmlns:p14="http://schemas.microsoft.com/office/powerpoint/2010/main" val="166574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6" end="6"/>
                                            </p:txEl>
                                          </p:spTgt>
                                        </p:tgtEl>
                                        <p:attrNameLst>
                                          <p:attrName>style.visibility</p:attrName>
                                        </p:attrNameLst>
                                      </p:cBhvr>
                                      <p:to>
                                        <p:strVal val="visible"/>
                                      </p:to>
                                    </p:set>
                                    <p:animEffect transition="in" filter="wipe(left)">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7D2279C2-9211-DCFC-59A6-6CD4112CFE0E}"/>
              </a:ext>
            </a:extLst>
          </p:cNvPr>
          <p:cNvSpPr txBox="1"/>
          <p:nvPr/>
        </p:nvSpPr>
        <p:spPr>
          <a:xfrm>
            <a:off x="130629" y="231112"/>
            <a:ext cx="11776668" cy="2062103"/>
          </a:xfrm>
          <a:prstGeom prst="rect">
            <a:avLst/>
          </a:prstGeom>
          <a:noFill/>
        </p:spPr>
        <p:txBody>
          <a:bodyPr wrap="square" rtlCol="0">
            <a:spAutoFit/>
          </a:bodyPr>
          <a:lstStyle/>
          <a:p>
            <a:pPr algn="l">
              <a:buFont typeface="Arial" panose="020B0604020202020204" pitchFamily="34" charset="0"/>
              <a:buChar char="•"/>
            </a:pPr>
            <a:r>
              <a:rPr lang="en-US" sz="3200" b="0" i="0" dirty="0">
                <a:solidFill>
                  <a:srgbClr val="374151"/>
                </a:solidFill>
                <a:effectLst/>
                <a:latin typeface="Söhne"/>
              </a:rPr>
              <a:t>The </a:t>
            </a:r>
            <a:r>
              <a:rPr lang="en-US" sz="3200" b="0" i="0" dirty="0" err="1">
                <a:solidFill>
                  <a:srgbClr val="374151"/>
                </a:solidFill>
                <a:effectLst/>
                <a:latin typeface="Söhne"/>
              </a:rPr>
              <a:t>ExternalName</a:t>
            </a:r>
            <a:r>
              <a:rPr lang="en-US" sz="3200" b="0" i="0" dirty="0">
                <a:solidFill>
                  <a:srgbClr val="374151"/>
                </a:solidFill>
                <a:effectLst/>
                <a:latin typeface="Söhne"/>
              </a:rPr>
              <a:t> service can be useful in situations where you need to access an external service from within the cluster, but you don't want to hardcode the IP address or DNS name of the external service in your application.</a:t>
            </a:r>
          </a:p>
        </p:txBody>
      </p:sp>
    </p:spTree>
    <p:extLst>
      <p:ext uri="{BB962C8B-B14F-4D97-AF65-F5344CB8AC3E}">
        <p14:creationId xmlns:p14="http://schemas.microsoft.com/office/powerpoint/2010/main" val="844518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8FD2F7-7695-3AB3-9A02-E49DC6526702}"/>
              </a:ext>
            </a:extLst>
          </p:cNvPr>
          <p:cNvSpPr>
            <a:spLocks noGrp="1"/>
          </p:cNvSpPr>
          <p:nvPr>
            <p:ph idx="1"/>
          </p:nvPr>
        </p:nvSpPr>
        <p:spPr>
          <a:xfrm>
            <a:off x="0" y="0"/>
            <a:ext cx="11353800" cy="6176963"/>
          </a:xfrm>
        </p:spPr>
        <p:txBody>
          <a:bodyPr/>
          <a:lstStyle/>
          <a:p>
            <a:pPr marL="0" indent="0">
              <a:buNone/>
            </a:pPr>
            <a:r>
              <a:rPr lang="en-US" dirty="0" err="1"/>
              <a:t>apiVersion</a:t>
            </a:r>
            <a:r>
              <a:rPr lang="en-US" dirty="0"/>
              <a:t>: v1</a:t>
            </a:r>
          </a:p>
          <a:p>
            <a:pPr marL="0" indent="0">
              <a:buNone/>
            </a:pPr>
            <a:r>
              <a:rPr lang="en-US" dirty="0"/>
              <a:t>kind: Service</a:t>
            </a:r>
          </a:p>
          <a:p>
            <a:pPr marL="0" indent="0">
              <a:buNone/>
            </a:pPr>
            <a:r>
              <a:rPr lang="en-US" dirty="0"/>
              <a:t>metadata:</a:t>
            </a:r>
          </a:p>
          <a:p>
            <a:pPr marL="0" indent="0">
              <a:buNone/>
            </a:pPr>
            <a:r>
              <a:rPr lang="en-US" dirty="0"/>
              <a:t>  name: my-external-service</a:t>
            </a:r>
          </a:p>
          <a:p>
            <a:pPr marL="0" indent="0">
              <a:buNone/>
            </a:pPr>
            <a:r>
              <a:rPr lang="en-US" dirty="0"/>
              <a:t>spec:</a:t>
            </a:r>
          </a:p>
          <a:p>
            <a:pPr marL="0" indent="0">
              <a:buNone/>
            </a:pPr>
            <a:r>
              <a:rPr lang="en-US" dirty="0"/>
              <a:t>  type: </a:t>
            </a:r>
            <a:r>
              <a:rPr lang="en-US" dirty="0" err="1"/>
              <a:t>ExternalName</a:t>
            </a:r>
            <a:endParaRPr lang="en-US" dirty="0"/>
          </a:p>
          <a:p>
            <a:pPr marL="0" indent="0">
              <a:buNone/>
            </a:pPr>
            <a:r>
              <a:rPr lang="en-US" dirty="0"/>
              <a:t>  </a:t>
            </a:r>
            <a:r>
              <a:rPr lang="en-US" dirty="0" err="1"/>
              <a:t>externalName</a:t>
            </a:r>
            <a:r>
              <a:rPr lang="en-US" dirty="0"/>
              <a:t>: mydatabase.example.com</a:t>
            </a:r>
          </a:p>
        </p:txBody>
      </p:sp>
    </p:spTree>
    <p:extLst>
      <p:ext uri="{BB962C8B-B14F-4D97-AF65-F5344CB8AC3E}">
        <p14:creationId xmlns:p14="http://schemas.microsoft.com/office/powerpoint/2010/main" val="337684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11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LAB + Exam preparation</a:t>
              </a:r>
              <a:endParaRPr lang="en-US" sz="5400" dirty="0">
                <a:solidFill>
                  <a:schemeClr val="accent3"/>
                </a:solidFill>
              </a:endParaRPr>
            </a:p>
          </p:txBody>
        </p:sp>
      </p:grpSp>
    </p:spTree>
    <p:extLst>
      <p:ext uri="{BB962C8B-B14F-4D97-AF65-F5344CB8AC3E}">
        <p14:creationId xmlns:p14="http://schemas.microsoft.com/office/powerpoint/2010/main" val="3476802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3" name="wind.wav"/>
          </p:stSnd>
        </p:sndAc>
      </p:transition>
    </mc:Choice>
    <mc:Fallback xmlns="">
      <p:transition spd="slow">
        <p:fade/>
        <p:sndAc>
          <p:stSnd>
            <p:snd r:embed="rId4" name="wind.wav"/>
          </p:stSnd>
        </p:sndAc>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3E4A8C09-3700-4811-92A6-EB99667FC8D8}"/>
              </a:ext>
            </a:extLst>
          </p:cNvPr>
          <p:cNvSpPr txBox="1"/>
          <p:nvPr/>
        </p:nvSpPr>
        <p:spPr>
          <a:xfrm>
            <a:off x="143448" y="201510"/>
            <a:ext cx="11247992" cy="3785652"/>
          </a:xfrm>
          <a:prstGeom prst="rect">
            <a:avLst/>
          </a:prstGeom>
          <a:noFill/>
        </p:spPr>
        <p:txBody>
          <a:bodyPr wrap="square" rtlCol="0">
            <a:spAutoFit/>
          </a:bodyPr>
          <a:lstStyle/>
          <a:p>
            <a:r>
              <a:rPr lang="en-US" sz="2400" b="0" i="0" dirty="0">
                <a:effectLst/>
                <a:latin typeface="SFMono-Regular"/>
              </a:rPr>
              <a:t>kubectl get deploy</a:t>
            </a:r>
          </a:p>
          <a:p>
            <a:r>
              <a:rPr lang="en-US" sz="2400" b="0" i="0" dirty="0">
                <a:effectLst/>
                <a:latin typeface="SFMono-Regular"/>
              </a:rPr>
              <a:t>kubectl get deployment nginx-deployment</a:t>
            </a:r>
          </a:p>
          <a:p>
            <a:r>
              <a:rPr lang="en-US" sz="2400" b="0" i="0" dirty="0">
                <a:effectLst/>
                <a:latin typeface="SFMono-Regular"/>
              </a:rPr>
              <a:t>kubectl get deployment nginx-deployment -n core</a:t>
            </a:r>
          </a:p>
          <a:p>
            <a:r>
              <a:rPr lang="en-US" sz="2400" b="0" i="0" dirty="0">
                <a:effectLst/>
                <a:latin typeface="SFMono-Regular"/>
              </a:rPr>
              <a:t>kubectl get </a:t>
            </a:r>
            <a:r>
              <a:rPr lang="en-US" sz="2400" b="0" i="0" dirty="0" err="1">
                <a:effectLst/>
                <a:latin typeface="SFMono-Regular"/>
              </a:rPr>
              <a:t>rs</a:t>
            </a:r>
            <a:endParaRPr lang="en-US" sz="2400" b="0" i="0" dirty="0">
              <a:effectLst/>
              <a:latin typeface="SFMono-Regular"/>
            </a:endParaRPr>
          </a:p>
          <a:p>
            <a:r>
              <a:rPr lang="en-US" sz="2400" b="0" i="0" dirty="0">
                <a:effectLst/>
                <a:latin typeface="SFMono-Regular"/>
              </a:rPr>
              <a:t>kubectl describe deployment nginx-deployment</a:t>
            </a:r>
          </a:p>
          <a:p>
            <a:r>
              <a:rPr lang="en-US" sz="2400" b="0" i="0" dirty="0">
                <a:effectLst/>
                <a:latin typeface="SFMono-Regular"/>
              </a:rPr>
              <a:t>kubectl apply -f https://k8s.io/examples/controllers/nginx-deployment.yaml </a:t>
            </a:r>
          </a:p>
          <a:p>
            <a:r>
              <a:rPr lang="en-US" sz="2400" b="0" i="0" dirty="0">
                <a:effectLst/>
                <a:latin typeface="SFMono-Regular"/>
              </a:rPr>
              <a:t>Kubectl create deployment  nginx  --image=nginx:1.14.2</a:t>
            </a:r>
          </a:p>
          <a:p>
            <a:r>
              <a:rPr lang="en-US" sz="2400" b="0" i="0" dirty="0">
                <a:effectLst/>
                <a:latin typeface="SFMono-Regular"/>
              </a:rPr>
              <a:t>kubectl set image deployment nginx-deployment nginx=nginx:1.16.1</a:t>
            </a:r>
          </a:p>
          <a:p>
            <a:r>
              <a:rPr lang="en-US" sz="2400" b="0" i="0" dirty="0">
                <a:effectLst/>
                <a:latin typeface="SFMono-Regular"/>
              </a:rPr>
              <a:t>kubectl edit </a:t>
            </a:r>
            <a:r>
              <a:rPr lang="en-US" sz="2400" b="0" i="0" dirty="0" err="1">
                <a:effectLst/>
                <a:latin typeface="SFMono-Regular"/>
              </a:rPr>
              <a:t>deployments.apps</a:t>
            </a:r>
            <a:r>
              <a:rPr lang="en-US" sz="2400" b="0" i="0" dirty="0">
                <a:effectLst/>
                <a:latin typeface="SFMono-Regular"/>
              </a:rPr>
              <a:t> nginx-deployment </a:t>
            </a:r>
          </a:p>
          <a:p>
            <a:r>
              <a:rPr lang="en-US" sz="2400" b="0" i="0" dirty="0">
                <a:effectLst/>
                <a:latin typeface="SFMono-Regular"/>
              </a:rPr>
              <a:t>kubectl rollout undo deployment/nginx-deployment </a:t>
            </a:r>
          </a:p>
        </p:txBody>
      </p:sp>
      <p:pic>
        <p:nvPicPr>
          <p:cNvPr id="7" name="Picture 6">
            <a:extLst>
              <a:ext uri="{FF2B5EF4-FFF2-40B4-BE49-F238E27FC236}">
                <a16:creationId xmlns:a16="http://schemas.microsoft.com/office/drawing/2014/main" id="{FEE49AB6-D6D0-EAB7-CE24-34B8A330C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04" y="4811530"/>
            <a:ext cx="1219200" cy="1181100"/>
          </a:xfrm>
          <a:prstGeom prst="rect">
            <a:avLst/>
          </a:prstGeom>
        </p:spPr>
      </p:pic>
      <p:pic>
        <p:nvPicPr>
          <p:cNvPr id="10" name="Picture 9">
            <a:extLst>
              <a:ext uri="{FF2B5EF4-FFF2-40B4-BE49-F238E27FC236}">
                <a16:creationId xmlns:a16="http://schemas.microsoft.com/office/drawing/2014/main" id="{B236019D-2078-C4D3-F01C-1E9676E8D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550" y="4336743"/>
            <a:ext cx="1129881" cy="1094572"/>
          </a:xfrm>
          <a:prstGeom prst="rect">
            <a:avLst/>
          </a:prstGeom>
        </p:spPr>
      </p:pic>
      <p:pic>
        <p:nvPicPr>
          <p:cNvPr id="12" name="Picture 11">
            <a:extLst>
              <a:ext uri="{FF2B5EF4-FFF2-40B4-BE49-F238E27FC236}">
                <a16:creationId xmlns:a16="http://schemas.microsoft.com/office/drawing/2014/main" id="{CFFFA39A-87B6-FA2E-2B58-B60C32335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8061" y="4922761"/>
            <a:ext cx="738130" cy="715063"/>
          </a:xfrm>
          <a:prstGeom prst="rect">
            <a:avLst/>
          </a:prstGeom>
        </p:spPr>
      </p:pic>
      <p:pic>
        <p:nvPicPr>
          <p:cNvPr id="13" name="Picture 12">
            <a:extLst>
              <a:ext uri="{FF2B5EF4-FFF2-40B4-BE49-F238E27FC236}">
                <a16:creationId xmlns:a16="http://schemas.microsoft.com/office/drawing/2014/main" id="{6587D01A-3CB4-5905-EE01-2760F7419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430" y="5567027"/>
            <a:ext cx="1129881" cy="1094572"/>
          </a:xfrm>
          <a:prstGeom prst="rect">
            <a:avLst/>
          </a:prstGeom>
        </p:spPr>
      </p:pic>
      <p:pic>
        <p:nvPicPr>
          <p:cNvPr id="14" name="Picture 13">
            <a:extLst>
              <a:ext uri="{FF2B5EF4-FFF2-40B4-BE49-F238E27FC236}">
                <a16:creationId xmlns:a16="http://schemas.microsoft.com/office/drawing/2014/main" id="{5713E1A7-5328-99B8-FFA9-A261E2A436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1733" y="5135696"/>
            <a:ext cx="738130" cy="715063"/>
          </a:xfrm>
          <a:prstGeom prst="rect">
            <a:avLst/>
          </a:prstGeom>
        </p:spPr>
      </p:pic>
      <p:pic>
        <p:nvPicPr>
          <p:cNvPr id="15" name="Picture 14">
            <a:extLst>
              <a:ext uri="{FF2B5EF4-FFF2-40B4-BE49-F238E27FC236}">
                <a16:creationId xmlns:a16="http://schemas.microsoft.com/office/drawing/2014/main" id="{20670257-1928-A482-8A7D-387E43428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5405" y="5348631"/>
            <a:ext cx="738130" cy="715063"/>
          </a:xfrm>
          <a:prstGeom prst="rect">
            <a:avLst/>
          </a:prstGeom>
        </p:spPr>
      </p:pic>
      <p:pic>
        <p:nvPicPr>
          <p:cNvPr id="16" name="Picture 15">
            <a:extLst>
              <a:ext uri="{FF2B5EF4-FFF2-40B4-BE49-F238E27FC236}">
                <a16:creationId xmlns:a16="http://schemas.microsoft.com/office/drawing/2014/main" id="{075D0085-2D1B-2ED0-EEC2-8791E85696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3569" y="5524844"/>
            <a:ext cx="738130" cy="715063"/>
          </a:xfrm>
          <a:prstGeom prst="rect">
            <a:avLst/>
          </a:prstGeom>
        </p:spPr>
      </p:pic>
      <p:pic>
        <p:nvPicPr>
          <p:cNvPr id="18" name="Picture 17">
            <a:extLst>
              <a:ext uri="{FF2B5EF4-FFF2-40B4-BE49-F238E27FC236}">
                <a16:creationId xmlns:a16="http://schemas.microsoft.com/office/drawing/2014/main" id="{D3BCF3CA-455B-3277-0285-8BE11D1C9DE5}"/>
              </a:ext>
            </a:extLst>
          </p:cNvPr>
          <p:cNvPicPr>
            <a:picLocks noChangeAspect="1"/>
          </p:cNvPicPr>
          <p:nvPr/>
        </p:nvPicPr>
        <p:blipFill>
          <a:blip r:embed="rId6"/>
          <a:stretch>
            <a:fillRect/>
          </a:stretch>
        </p:blipFill>
        <p:spPr>
          <a:xfrm>
            <a:off x="8956713" y="2445745"/>
            <a:ext cx="3200009" cy="4029425"/>
          </a:xfrm>
          <a:prstGeom prst="rect">
            <a:avLst/>
          </a:prstGeom>
        </p:spPr>
      </p:pic>
    </p:spTree>
    <p:extLst>
      <p:ext uri="{BB962C8B-B14F-4D97-AF65-F5344CB8AC3E}">
        <p14:creationId xmlns:p14="http://schemas.microsoft.com/office/powerpoint/2010/main" val="30863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310814737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Tree>
    <p:extLst>
      <p:ext uri="{BB962C8B-B14F-4D97-AF65-F5344CB8AC3E}">
        <p14:creationId xmlns:p14="http://schemas.microsoft.com/office/powerpoint/2010/main" val="179117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sp>
        <p:nvSpPr>
          <p:cNvPr id="10" name="Rectangle 9">
            <a:extLst>
              <a:ext uri="{FF2B5EF4-FFF2-40B4-BE49-F238E27FC236}">
                <a16:creationId xmlns:a16="http://schemas.microsoft.com/office/drawing/2014/main" id="{066397D8-5036-ECE6-F0B4-6501B4585676}"/>
              </a:ext>
            </a:extLst>
          </p:cNvPr>
          <p:cNvSpPr/>
          <p:nvPr/>
        </p:nvSpPr>
        <p:spPr>
          <a:xfrm>
            <a:off x="1332411" y="470264"/>
            <a:ext cx="7680959" cy="5238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6C642F0-C419-4957-5692-15D06401960B}"/>
              </a:ext>
            </a:extLst>
          </p:cNvPr>
          <p:cNvGrpSpPr/>
          <p:nvPr/>
        </p:nvGrpSpPr>
        <p:grpSpPr>
          <a:xfrm>
            <a:off x="2312126" y="857273"/>
            <a:ext cx="6276702" cy="1166140"/>
            <a:chOff x="5466804" y="460772"/>
            <a:chExt cx="2220686" cy="1166140"/>
          </a:xfrm>
        </p:grpSpPr>
        <p:sp>
          <p:nvSpPr>
            <p:cNvPr id="4" name="Rectangle 3">
              <a:extLst>
                <a:ext uri="{FF2B5EF4-FFF2-40B4-BE49-F238E27FC236}">
                  <a16:creationId xmlns:a16="http://schemas.microsoft.com/office/drawing/2014/main" id="{65B6ED0C-3455-D72D-884B-EA33614C61B7}"/>
                </a:ext>
              </a:extLst>
            </p:cNvPr>
            <p:cNvSpPr/>
            <p:nvPr/>
          </p:nvSpPr>
          <p:spPr>
            <a:xfrm>
              <a:off x="5466804" y="460772"/>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8973F4-37EA-3B34-3925-B62C4B71C010}"/>
                </a:ext>
              </a:extLst>
            </p:cNvPr>
            <p:cNvSpPr txBox="1"/>
            <p:nvPr/>
          </p:nvSpPr>
          <p:spPr>
            <a:xfrm>
              <a:off x="5545182" y="1177570"/>
              <a:ext cx="1332411" cy="369332"/>
            </a:xfrm>
            <a:prstGeom prst="rect">
              <a:avLst/>
            </a:prstGeom>
            <a:noFill/>
          </p:spPr>
          <p:txBody>
            <a:bodyPr wrap="square" rtlCol="0">
              <a:spAutoFit/>
            </a:bodyPr>
            <a:lstStyle/>
            <a:p>
              <a:r>
                <a:rPr lang="en-US" dirty="0"/>
                <a:t>Master</a:t>
              </a:r>
            </a:p>
          </p:txBody>
        </p:sp>
      </p:grpSp>
      <p:grpSp>
        <p:nvGrpSpPr>
          <p:cNvPr id="12" name="Group 11">
            <a:extLst>
              <a:ext uri="{FF2B5EF4-FFF2-40B4-BE49-F238E27FC236}">
                <a16:creationId xmlns:a16="http://schemas.microsoft.com/office/drawing/2014/main" id="{78179E70-C81B-5951-631F-F068D383976B}"/>
              </a:ext>
            </a:extLst>
          </p:cNvPr>
          <p:cNvGrpSpPr/>
          <p:nvPr/>
        </p:nvGrpSpPr>
        <p:grpSpPr>
          <a:xfrm>
            <a:off x="2312126" y="2076753"/>
            <a:ext cx="6276702" cy="1166140"/>
            <a:chOff x="5466804" y="1680252"/>
            <a:chExt cx="2220686" cy="1166140"/>
          </a:xfrm>
        </p:grpSpPr>
        <p:sp>
          <p:nvSpPr>
            <p:cNvPr id="5" name="Rectangle 4">
              <a:extLst>
                <a:ext uri="{FF2B5EF4-FFF2-40B4-BE49-F238E27FC236}">
                  <a16:creationId xmlns:a16="http://schemas.microsoft.com/office/drawing/2014/main" id="{6220C9A8-3EB1-C387-194A-4BB4E6F9B041}"/>
                </a:ext>
              </a:extLst>
            </p:cNvPr>
            <p:cNvSpPr/>
            <p:nvPr/>
          </p:nvSpPr>
          <p:spPr>
            <a:xfrm>
              <a:off x="5466804" y="1680252"/>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6C7D10-FE08-A8F9-69F5-89325EBBEFBC}"/>
                </a:ext>
              </a:extLst>
            </p:cNvPr>
            <p:cNvSpPr txBox="1"/>
            <p:nvPr/>
          </p:nvSpPr>
          <p:spPr>
            <a:xfrm>
              <a:off x="5486398" y="2452649"/>
              <a:ext cx="1920241" cy="369332"/>
            </a:xfrm>
            <a:prstGeom prst="rect">
              <a:avLst/>
            </a:prstGeom>
            <a:noFill/>
          </p:spPr>
          <p:txBody>
            <a:bodyPr wrap="square" rtlCol="0">
              <a:spAutoFit/>
            </a:bodyPr>
            <a:lstStyle/>
            <a:p>
              <a:r>
                <a:rPr lang="en-US" dirty="0"/>
                <a:t>Workernode1</a:t>
              </a:r>
            </a:p>
          </p:txBody>
        </p:sp>
      </p:grpSp>
      <p:grpSp>
        <p:nvGrpSpPr>
          <p:cNvPr id="13" name="Group 12">
            <a:extLst>
              <a:ext uri="{FF2B5EF4-FFF2-40B4-BE49-F238E27FC236}">
                <a16:creationId xmlns:a16="http://schemas.microsoft.com/office/drawing/2014/main" id="{DB2B7DF8-C239-3BFD-4882-BBC2003D5011}"/>
              </a:ext>
            </a:extLst>
          </p:cNvPr>
          <p:cNvGrpSpPr/>
          <p:nvPr/>
        </p:nvGrpSpPr>
        <p:grpSpPr>
          <a:xfrm>
            <a:off x="2312126" y="3288016"/>
            <a:ext cx="6276702" cy="1166140"/>
            <a:chOff x="5466804" y="2932389"/>
            <a:chExt cx="2220686" cy="1166140"/>
          </a:xfrm>
        </p:grpSpPr>
        <p:sp>
          <p:nvSpPr>
            <p:cNvPr id="3" name="Rectangle 2">
              <a:extLst>
                <a:ext uri="{FF2B5EF4-FFF2-40B4-BE49-F238E27FC236}">
                  <a16:creationId xmlns:a16="http://schemas.microsoft.com/office/drawing/2014/main" id="{99E6CAEE-6A54-8C14-1493-E1CA11365363}"/>
                </a:ext>
              </a:extLst>
            </p:cNvPr>
            <p:cNvSpPr/>
            <p:nvPr/>
          </p:nvSpPr>
          <p:spPr>
            <a:xfrm>
              <a:off x="5466804" y="2932389"/>
              <a:ext cx="2220686" cy="1166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90D630-D1E3-AC36-8FC7-5B99443FEB6E}"/>
                </a:ext>
              </a:extLst>
            </p:cNvPr>
            <p:cNvSpPr txBox="1"/>
            <p:nvPr/>
          </p:nvSpPr>
          <p:spPr>
            <a:xfrm>
              <a:off x="5486398" y="3693229"/>
              <a:ext cx="1776548" cy="369332"/>
            </a:xfrm>
            <a:prstGeom prst="rect">
              <a:avLst/>
            </a:prstGeom>
            <a:noFill/>
          </p:spPr>
          <p:txBody>
            <a:bodyPr wrap="square" rtlCol="0">
              <a:spAutoFit/>
            </a:bodyPr>
            <a:lstStyle/>
            <a:p>
              <a:r>
                <a:rPr lang="en-US" dirty="0"/>
                <a:t>Workernode2</a:t>
              </a:r>
            </a:p>
          </p:txBody>
        </p:sp>
      </p:grpSp>
      <p:sp>
        <p:nvSpPr>
          <p:cNvPr id="14" name="TextBox 13">
            <a:extLst>
              <a:ext uri="{FF2B5EF4-FFF2-40B4-BE49-F238E27FC236}">
                <a16:creationId xmlns:a16="http://schemas.microsoft.com/office/drawing/2014/main" id="{192E8FC8-CC1B-5A1B-3484-A2FC01074962}"/>
              </a:ext>
            </a:extLst>
          </p:cNvPr>
          <p:cNvSpPr txBox="1"/>
          <p:nvPr/>
        </p:nvSpPr>
        <p:spPr>
          <a:xfrm>
            <a:off x="2188028" y="4929986"/>
            <a:ext cx="5290457" cy="707886"/>
          </a:xfrm>
          <a:prstGeom prst="rect">
            <a:avLst/>
          </a:prstGeom>
          <a:noFill/>
        </p:spPr>
        <p:txBody>
          <a:bodyPr wrap="square" rtlCol="0">
            <a:spAutoFit/>
          </a:bodyPr>
          <a:lstStyle/>
          <a:p>
            <a:r>
              <a:rPr lang="en-US" sz="4000" dirty="0"/>
              <a:t>Laptop </a:t>
            </a:r>
            <a:r>
              <a:rPr lang="en-US" sz="4000" dirty="0">
                <a:sym typeface="Wingdings" panose="05000000000000000000" pitchFamily="2" charset="2"/>
              </a:rPr>
              <a:t> Window OS</a:t>
            </a:r>
            <a:endParaRPr lang="en-US" dirty="0"/>
          </a:p>
        </p:txBody>
      </p:sp>
      <p:sp>
        <p:nvSpPr>
          <p:cNvPr id="16" name="TextBox 15">
            <a:extLst>
              <a:ext uri="{FF2B5EF4-FFF2-40B4-BE49-F238E27FC236}">
                <a16:creationId xmlns:a16="http://schemas.microsoft.com/office/drawing/2014/main" id="{D6B91FBF-7756-2DC1-4BAA-5B12775EEB36}"/>
              </a:ext>
            </a:extLst>
          </p:cNvPr>
          <p:cNvSpPr txBox="1"/>
          <p:nvPr/>
        </p:nvSpPr>
        <p:spPr>
          <a:xfrm>
            <a:off x="2890157" y="1048541"/>
            <a:ext cx="6335484" cy="369332"/>
          </a:xfrm>
          <a:prstGeom prst="rect">
            <a:avLst/>
          </a:prstGeom>
          <a:noFill/>
        </p:spPr>
        <p:txBody>
          <a:bodyPr wrap="square">
            <a:spAutoFit/>
          </a:bodyPr>
          <a:lstStyle/>
          <a:p>
            <a:r>
              <a:rPr lang="en-US" dirty="0"/>
              <a:t>kubectl create deployment test1 --image=nginx --replicas=3</a:t>
            </a:r>
          </a:p>
        </p:txBody>
      </p:sp>
    </p:spTree>
    <p:extLst>
      <p:ext uri="{BB962C8B-B14F-4D97-AF65-F5344CB8AC3E}">
        <p14:creationId xmlns:p14="http://schemas.microsoft.com/office/powerpoint/2010/main" val="98749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235179"/>
            <a:ext cx="12124944" cy="6858000"/>
          </a:xfrm>
          <a:prstGeom prst="rect">
            <a:avLst/>
          </a:prstGeom>
          <a:noFill/>
          <a:ln>
            <a:no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grpSp>
        <p:nvGrpSpPr>
          <p:cNvPr id="19" name="Group 18">
            <a:extLst>
              <a:ext uri="{FF2B5EF4-FFF2-40B4-BE49-F238E27FC236}">
                <a16:creationId xmlns:a16="http://schemas.microsoft.com/office/drawing/2014/main" id="{3360A151-9F3B-9F8D-C345-271364C80D92}"/>
              </a:ext>
            </a:extLst>
          </p:cNvPr>
          <p:cNvGrpSpPr/>
          <p:nvPr/>
        </p:nvGrpSpPr>
        <p:grpSpPr>
          <a:xfrm>
            <a:off x="-20170" y="901577"/>
            <a:ext cx="10673659" cy="5472545"/>
            <a:chOff x="6604" y="1015826"/>
            <a:chExt cx="10673659" cy="5472545"/>
          </a:xfrm>
        </p:grpSpPr>
        <p:grpSp>
          <p:nvGrpSpPr>
            <p:cNvPr id="4" name="Group 3">
              <a:extLst>
                <a:ext uri="{FF2B5EF4-FFF2-40B4-BE49-F238E27FC236}">
                  <a16:creationId xmlns:a16="http://schemas.microsoft.com/office/drawing/2014/main" id="{AF4D3C3C-BCBF-3A00-D2DA-D56EF1F22588}"/>
                </a:ext>
              </a:extLst>
            </p:cNvPr>
            <p:cNvGrpSpPr/>
            <p:nvPr/>
          </p:nvGrpSpPr>
          <p:grpSpPr>
            <a:xfrm>
              <a:off x="6604" y="1015826"/>
              <a:ext cx="10673659" cy="5472545"/>
              <a:chOff x="859824" y="1014814"/>
              <a:chExt cx="5559197" cy="4225636"/>
            </a:xfrm>
            <a:noFill/>
          </p:grpSpPr>
          <p:sp>
            <p:nvSpPr>
              <p:cNvPr id="2" name="Rectangle 1">
                <a:extLst>
                  <a:ext uri="{FF2B5EF4-FFF2-40B4-BE49-F238E27FC236}">
                    <a16:creationId xmlns:a16="http://schemas.microsoft.com/office/drawing/2014/main" id="{A7104BC4-1BCC-5199-BC35-4DA506608495}"/>
                  </a:ext>
                </a:extLst>
              </p:cNvPr>
              <p:cNvSpPr/>
              <p:nvPr/>
            </p:nvSpPr>
            <p:spPr>
              <a:xfrm>
                <a:off x="1786751" y="1014814"/>
                <a:ext cx="4632270" cy="4225636"/>
              </a:xfrm>
              <a:prstGeom prst="rect">
                <a:avLst/>
              </a:prstGeom>
              <a:grpFill/>
              <a:ln w="57150">
                <a:solidFill>
                  <a:schemeClr val="accent1">
                    <a:lumMod val="5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0E2B5E-F12B-110C-DF21-0A11C86D6A2D}"/>
                  </a:ext>
                </a:extLst>
              </p:cNvPr>
              <p:cNvSpPr txBox="1"/>
              <p:nvPr/>
            </p:nvSpPr>
            <p:spPr>
              <a:xfrm>
                <a:off x="859824" y="1759561"/>
                <a:ext cx="941357" cy="356476"/>
              </a:xfrm>
              <a:prstGeom prst="rect">
                <a:avLst/>
              </a:prstGeom>
              <a:grpFill/>
              <a:ln w="57150">
                <a:noFill/>
              </a:ln>
            </p:spPr>
            <p:txBody>
              <a:bodyPr wrap="square" rtlCol="0">
                <a:spAutoFit/>
              </a:bodyPr>
              <a:lstStyle/>
              <a:p>
                <a:r>
                  <a:rPr lang="en-US" sz="2400" dirty="0"/>
                  <a:t>Deployment</a:t>
                </a:r>
              </a:p>
            </p:txBody>
          </p:sp>
        </p:grpSp>
        <p:pic>
          <p:nvPicPr>
            <p:cNvPr id="18" name="Picture 17">
              <a:extLst>
                <a:ext uri="{FF2B5EF4-FFF2-40B4-BE49-F238E27FC236}">
                  <a16:creationId xmlns:a16="http://schemas.microsoft.com/office/drawing/2014/main" id="{CBB1DA2A-ACB5-55B8-E830-025402807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0" y="1079206"/>
              <a:ext cx="955825" cy="816921"/>
            </a:xfrm>
            <a:prstGeom prst="rect">
              <a:avLst/>
            </a:prstGeom>
          </p:spPr>
        </p:pic>
      </p:grpSp>
      <p:pic>
        <p:nvPicPr>
          <p:cNvPr id="26" name="Picture 25">
            <a:extLst>
              <a:ext uri="{FF2B5EF4-FFF2-40B4-BE49-F238E27FC236}">
                <a16:creationId xmlns:a16="http://schemas.microsoft.com/office/drawing/2014/main" id="{0DC19D51-ECBB-5D50-3BEC-9680A99BB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909" y="1544693"/>
            <a:ext cx="1219200" cy="1181100"/>
          </a:xfrm>
          <a:prstGeom prst="rect">
            <a:avLst/>
          </a:prstGeom>
        </p:spPr>
      </p:pic>
      <p:pic>
        <p:nvPicPr>
          <p:cNvPr id="27" name="Picture 26">
            <a:extLst>
              <a:ext uri="{FF2B5EF4-FFF2-40B4-BE49-F238E27FC236}">
                <a16:creationId xmlns:a16="http://schemas.microsoft.com/office/drawing/2014/main" id="{17EA2029-E2BC-F9E6-B940-FCDA8C4DB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195" y="1589745"/>
            <a:ext cx="1219200" cy="1181100"/>
          </a:xfrm>
          <a:prstGeom prst="rect">
            <a:avLst/>
          </a:prstGeom>
        </p:spPr>
      </p:pic>
      <p:pic>
        <p:nvPicPr>
          <p:cNvPr id="28" name="Picture 27">
            <a:extLst>
              <a:ext uri="{FF2B5EF4-FFF2-40B4-BE49-F238E27FC236}">
                <a16:creationId xmlns:a16="http://schemas.microsoft.com/office/drawing/2014/main" id="{39E386F5-E33B-9D35-02FF-3D07381CF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712" y="1527027"/>
            <a:ext cx="1219200" cy="1181100"/>
          </a:xfrm>
          <a:prstGeom prst="rect">
            <a:avLst/>
          </a:prstGeom>
        </p:spPr>
      </p:pic>
      <p:grpSp>
        <p:nvGrpSpPr>
          <p:cNvPr id="34" name="Group 33">
            <a:extLst>
              <a:ext uri="{FF2B5EF4-FFF2-40B4-BE49-F238E27FC236}">
                <a16:creationId xmlns:a16="http://schemas.microsoft.com/office/drawing/2014/main" id="{AF788C2D-501B-DF96-D285-BF937E1209FF}"/>
              </a:ext>
            </a:extLst>
          </p:cNvPr>
          <p:cNvGrpSpPr/>
          <p:nvPr/>
        </p:nvGrpSpPr>
        <p:grpSpPr>
          <a:xfrm>
            <a:off x="2199006" y="1205948"/>
            <a:ext cx="7980218" cy="2132296"/>
            <a:chOff x="2199006" y="1205948"/>
            <a:chExt cx="7980218" cy="2132296"/>
          </a:xfrm>
        </p:grpSpPr>
        <p:grpSp>
          <p:nvGrpSpPr>
            <p:cNvPr id="24" name="Group 23">
              <a:extLst>
                <a:ext uri="{FF2B5EF4-FFF2-40B4-BE49-F238E27FC236}">
                  <a16:creationId xmlns:a16="http://schemas.microsoft.com/office/drawing/2014/main" id="{DCD6792A-B364-941F-CFB0-2DB55F2745AE}"/>
                </a:ext>
              </a:extLst>
            </p:cNvPr>
            <p:cNvGrpSpPr/>
            <p:nvPr/>
          </p:nvGrpSpPr>
          <p:grpSpPr>
            <a:xfrm>
              <a:off x="2199006" y="1205948"/>
              <a:ext cx="7980218" cy="2132296"/>
              <a:chOff x="2424546" y="1935231"/>
              <a:chExt cx="7980218" cy="2132296"/>
            </a:xfrm>
          </p:grpSpPr>
          <p:sp>
            <p:nvSpPr>
              <p:cNvPr id="5" name="Rectangle: Rounded Corners 4">
                <a:extLst>
                  <a:ext uri="{FF2B5EF4-FFF2-40B4-BE49-F238E27FC236}">
                    <a16:creationId xmlns:a16="http://schemas.microsoft.com/office/drawing/2014/main" id="{855A9B0A-3CB8-F656-F64F-47F35E313380}"/>
                  </a:ext>
                </a:extLst>
              </p:cNvPr>
              <p:cNvSpPr/>
              <p:nvPr/>
            </p:nvSpPr>
            <p:spPr>
              <a:xfrm>
                <a:off x="2424546" y="1935231"/>
                <a:ext cx="7980218" cy="213229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800" dirty="0"/>
              </a:p>
            </p:txBody>
          </p:sp>
          <p:pic>
            <p:nvPicPr>
              <p:cNvPr id="21" name="Picture 20">
                <a:extLst>
                  <a:ext uri="{FF2B5EF4-FFF2-40B4-BE49-F238E27FC236}">
                    <a16:creationId xmlns:a16="http://schemas.microsoft.com/office/drawing/2014/main" id="{C2BE3D3C-4196-AAE8-3614-09DF471AC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195" y="2019602"/>
                <a:ext cx="1440459" cy="1193399"/>
              </a:xfrm>
              <a:prstGeom prst="rect">
                <a:avLst/>
              </a:prstGeom>
            </p:spPr>
          </p:pic>
        </p:grpSp>
        <p:sp>
          <p:nvSpPr>
            <p:cNvPr id="33" name="TextBox 32">
              <a:extLst>
                <a:ext uri="{FF2B5EF4-FFF2-40B4-BE49-F238E27FC236}">
                  <a16:creationId xmlns:a16="http://schemas.microsoft.com/office/drawing/2014/main" id="{73C977AD-2DDA-D5C2-53B1-417A97664112}"/>
                </a:ext>
              </a:extLst>
            </p:cNvPr>
            <p:cNvSpPr txBox="1"/>
            <p:nvPr/>
          </p:nvSpPr>
          <p:spPr>
            <a:xfrm>
              <a:off x="2538706" y="2701057"/>
              <a:ext cx="1677398" cy="369332"/>
            </a:xfrm>
            <a:prstGeom prst="rect">
              <a:avLst/>
            </a:prstGeom>
            <a:noFill/>
          </p:spPr>
          <p:txBody>
            <a:bodyPr wrap="square" rtlCol="0">
              <a:spAutoFit/>
            </a:bodyPr>
            <a:lstStyle/>
            <a:p>
              <a:r>
                <a:rPr lang="en-US" dirty="0"/>
                <a:t>ReplicaSet 1</a:t>
              </a:r>
            </a:p>
          </p:txBody>
        </p:sp>
      </p:grpSp>
    </p:spTree>
    <p:extLst>
      <p:ext uri="{BB962C8B-B14F-4D97-AF65-F5344CB8AC3E}">
        <p14:creationId xmlns:p14="http://schemas.microsoft.com/office/powerpoint/2010/main" val="146091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par>
                          <p:cTn id="24" fill="hold">
                            <p:stCondLst>
                              <p:cond delay="0"/>
                            </p:stCondLst>
                            <p:childTnLst>
                              <p:par>
                                <p:cTn id="25" presetID="0" presetClass="path" presetSubtype="0" accel="50000" decel="50000" fill="hold" nodeType="afterEffect">
                                  <p:stCondLst>
                                    <p:cond delay="0"/>
                                  </p:stCondLst>
                                  <p:childTnLst>
                                    <p:animMotion origin="layout" path="M -0.25065 -0.02893 L -0.25065 -0.02893 L -0.19427 -0.02639 C -0.16783 -0.02523 -0.15612 -0.02731 -0.13268 -0.02106 C -0.1233 -0.01852 -0.11393 -0.01458 -0.10442 -0.0118 C -0.05195 0.00347 -0.1095 -0.01435 -0.06666 -0.00393 C -0.06119 -0.00254 -0.05572 -0.00023 -0.05026 0.00139 C -0.047 0.00232 -0.03554 0.00463 -0.03098 0.00533 C -0.02708 0.00579 -0.02304 0.00672 -0.01914 0.00672 C -0.01367 0.00672 -0.0082 0.00579 -0.00273 0.00533 " pathEditMode="relative" ptsTypes="AAAAAAAAAA">
                                      <p:cBhvr>
                                        <p:cTn id="26" dur="2000" fill="hold"/>
                                        <p:tgtEl>
                                          <p:spTgt spid="26"/>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37135 -0.03287 L -0.37135 -0.03287 C -0.36888 -0.03449 -0.36653 -0.03703 -0.36393 -0.03796 C -0.35065 -0.04328 -0.33932 -0.03958 -0.32539 -0.03796 L -0.29791 -0.04074 L -0.21328 -0.04722 C -0.20143 -0.04953 -0.18945 -0.05115 -0.1776 -0.05393 C -0.16523 -0.05671 -0.15299 -0.06342 -0.14049 -0.06435 C -0.11679 -0.06643 -0.09296 -0.06365 -0.06927 -0.06319 C -0.0638 -0.0618 -0.05807 -0.06273 -0.05299 -0.05926 C -0.04843 -0.05601 -0.04401 -0.05347 -0.03958 -0.05 C -0.03724 -0.04814 -0.03515 -0.04537 -0.03294 -0.04328 C -0.03151 -0.04213 -0.02981 -0.04189 -0.02838 -0.04074 C -0.02669 -0.03912 -0.025 -0.03703 -0.0233 -0.03541 C -0.02135 -0.03356 -0.01927 -0.03171 -0.01731 -0.03009 C -0.01484 -0.02824 -0.01211 -0.02754 -0.00989 -0.02476 C -0.00911 -0.02407 -0.00833 -0.02338 -0.00768 -0.02222 C -0.00065 -0.01111 -0.00494 -0.01527 -0.00091 -0.01157 " pathEditMode="relative" ptsTypes="AAAAAAAAAAAAAAAAAA">
                                      <p:cBhvr>
                                        <p:cTn id="28" dur="2000" fill="hold"/>
                                        <p:tgtEl>
                                          <p:spTgt spid="27"/>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49023 -0.02246 L -0.49023 -0.02246 L -0.41159 -0.03311 C -0.28268 -0.05417 -0.40273 -0.04051 -0.29049 -0.05139 L -0.16133 -0.05024 C -0.15365 -0.04977 -0.14596 -0.04653 -0.13828 -0.04491 C -0.13112 -0.04352 -0.12396 -0.04236 -0.1168 -0.04098 C -0.1095 -0.03797 -0.09883 -0.03287 -0.09075 -0.03172 C -0.08555 -0.03079 -0.08034 -0.03079 -0.07526 -0.03033 L -0.06549 -0.02639 C -0.06185 -0.025 -0.05807 -0.02408 -0.05443 -0.02246 C -0.05234 -0.02153 -0.05052 -0.01945 -0.04844 -0.01852 C -0.047 -0.01783 -0.04544 -0.0176 -0.04401 -0.01713 C -0.04297 -0.0169 -0.04206 -0.01621 -0.04101 -0.01598 C -0.03958 -0.01528 -0.03802 -0.01528 -0.03659 -0.01459 C -0.03503 -0.01389 -0.03372 -0.0125 -0.03216 -0.01181 L -0.02838 -0.01065 C -0.02617 -0.00973 -0.02396 -0.00857 -0.02174 -0.00787 C -0.01849 -0.00718 -0.01523 -0.00718 -0.01211 -0.00672 C -0.00312 -0.00348 -0.00716 -0.00463 -0.00013 -0.00255 " pathEditMode="relative" ptsTypes="AAAAAAAAAAAAAAAAAAAA">
                                      <p:cBhvr>
                                        <p:cTn id="30" dur="2000" fill="hold"/>
                                        <p:tgtEl>
                                          <p:spTgt spid="28"/>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34"/>
                                        </p:tgtEl>
                                        <p:attrNameLst>
                                          <p:attrName>ppt_x</p:attrName>
                                        </p:attrNameLst>
                                      </p:cBhvr>
                                      <p:tavLst>
                                        <p:tav tm="0">
                                          <p:val>
                                            <p:strVal val="ppt_x"/>
                                          </p:val>
                                        </p:tav>
                                        <p:tav tm="100000">
                                          <p:val>
                                            <p:strVal val="ppt_x"/>
                                          </p:val>
                                        </p:tav>
                                      </p:tavLst>
                                    </p:anim>
                                    <p:anim calcmode="lin" valueType="num">
                                      <p:cBhvr additive="base">
                                        <p:cTn id="35" dur="500"/>
                                        <p:tgtEl>
                                          <p:spTgt spid="34"/>
                                        </p:tgtEl>
                                        <p:attrNameLst>
                                          <p:attrName>ppt_y</p:attrName>
                                        </p:attrNameLst>
                                      </p:cBhvr>
                                      <p:tavLst>
                                        <p:tav tm="0">
                                          <p:val>
                                            <p:strVal val="ppt_y"/>
                                          </p:val>
                                        </p:tav>
                                        <p:tav tm="100000">
                                          <p:val>
                                            <p:strVal val="1+ppt_h/2"/>
                                          </p:val>
                                        </p:tav>
                                      </p:tavLst>
                                    </p:anim>
                                    <p:set>
                                      <p:cBhvr>
                                        <p:cTn id="36" dur="1" fill="hold">
                                          <p:stCondLst>
                                            <p:cond delay="499"/>
                                          </p:stCondLst>
                                        </p:cTn>
                                        <p:tgtEl>
                                          <p:spTgt spid="34"/>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26"/>
                                        </p:tgtEl>
                                        <p:attrNameLst>
                                          <p:attrName>ppt_x</p:attrName>
                                        </p:attrNameLst>
                                      </p:cBhvr>
                                      <p:tavLst>
                                        <p:tav tm="0">
                                          <p:val>
                                            <p:strVal val="ppt_x"/>
                                          </p:val>
                                        </p:tav>
                                        <p:tav tm="100000">
                                          <p:val>
                                            <p:strVal val="ppt_x"/>
                                          </p:val>
                                        </p:tav>
                                      </p:tavLst>
                                    </p:anim>
                                    <p:anim calcmode="lin" valueType="num">
                                      <p:cBhvr additive="base">
                                        <p:cTn id="39" dur="500"/>
                                        <p:tgtEl>
                                          <p:spTgt spid="26"/>
                                        </p:tgtEl>
                                        <p:attrNameLst>
                                          <p:attrName>ppt_y</p:attrName>
                                        </p:attrNameLst>
                                      </p:cBhvr>
                                      <p:tavLst>
                                        <p:tav tm="0">
                                          <p:val>
                                            <p:strVal val="ppt_y"/>
                                          </p:val>
                                        </p:tav>
                                        <p:tav tm="100000">
                                          <p:val>
                                            <p:strVal val="1+ppt_h/2"/>
                                          </p:val>
                                        </p:tav>
                                      </p:tavLst>
                                    </p:anim>
                                    <p:set>
                                      <p:cBhvr>
                                        <p:cTn id="40" dur="1" fill="hold">
                                          <p:stCondLst>
                                            <p:cond delay="499"/>
                                          </p:stCondLst>
                                        </p:cTn>
                                        <p:tgtEl>
                                          <p:spTgt spid="26"/>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27"/>
                                        </p:tgtEl>
                                        <p:attrNameLst>
                                          <p:attrName>ppt_x</p:attrName>
                                        </p:attrNameLst>
                                      </p:cBhvr>
                                      <p:tavLst>
                                        <p:tav tm="0">
                                          <p:val>
                                            <p:strVal val="ppt_x"/>
                                          </p:val>
                                        </p:tav>
                                        <p:tav tm="100000">
                                          <p:val>
                                            <p:strVal val="ppt_x"/>
                                          </p:val>
                                        </p:tav>
                                      </p:tavLst>
                                    </p:anim>
                                    <p:anim calcmode="lin" valueType="num">
                                      <p:cBhvr additive="base">
                                        <p:cTn id="43" dur="500"/>
                                        <p:tgtEl>
                                          <p:spTgt spid="27"/>
                                        </p:tgtEl>
                                        <p:attrNameLst>
                                          <p:attrName>ppt_y</p:attrName>
                                        </p:attrNameLst>
                                      </p:cBhvr>
                                      <p:tavLst>
                                        <p:tav tm="0">
                                          <p:val>
                                            <p:strVal val="ppt_y"/>
                                          </p:val>
                                        </p:tav>
                                        <p:tav tm="100000">
                                          <p:val>
                                            <p:strVal val="1+ppt_h/2"/>
                                          </p:val>
                                        </p:tav>
                                      </p:tavLst>
                                    </p:anim>
                                    <p:set>
                                      <p:cBhvr>
                                        <p:cTn id="44" dur="1" fill="hold">
                                          <p:stCondLst>
                                            <p:cond delay="499"/>
                                          </p:stCondLst>
                                        </p:cTn>
                                        <p:tgtEl>
                                          <p:spTgt spid="27"/>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28"/>
                                        </p:tgtEl>
                                        <p:attrNameLst>
                                          <p:attrName>ppt_x</p:attrName>
                                        </p:attrNameLst>
                                      </p:cBhvr>
                                      <p:tavLst>
                                        <p:tav tm="0">
                                          <p:val>
                                            <p:strVal val="ppt_x"/>
                                          </p:val>
                                        </p:tav>
                                        <p:tav tm="100000">
                                          <p:val>
                                            <p:strVal val="ppt_x"/>
                                          </p:val>
                                        </p:tav>
                                      </p:tavLst>
                                    </p:anim>
                                    <p:anim calcmode="lin" valueType="num">
                                      <p:cBhvr additive="base">
                                        <p:cTn id="47" dur="500"/>
                                        <p:tgtEl>
                                          <p:spTgt spid="28"/>
                                        </p:tgtEl>
                                        <p:attrNameLst>
                                          <p:attrName>ppt_y</p:attrName>
                                        </p:attrNameLst>
                                      </p:cBhvr>
                                      <p:tavLst>
                                        <p:tav tm="0">
                                          <p:val>
                                            <p:strVal val="ppt_y"/>
                                          </p:val>
                                        </p:tav>
                                        <p:tav tm="100000">
                                          <p:val>
                                            <p:strVal val="1+ppt_h/2"/>
                                          </p:val>
                                        </p:tav>
                                      </p:tavLst>
                                    </p:anim>
                                    <p:set>
                                      <p:cBhvr>
                                        <p:cTn id="48"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sz="1200" dirty="0">
              <a:solidFill>
                <a:schemeClr val="tx1"/>
              </a:solidFill>
              <a:latin typeface="Consolas" panose="020B0609020204030204" pitchFamily="49" charset="0"/>
              <a:cs typeface="AngsanaUPC" panose="020B0502040204020203" pitchFamily="18" charset="-34"/>
            </a:endParaRPr>
          </a:p>
        </p:txBody>
      </p:sp>
      <p:sp>
        <p:nvSpPr>
          <p:cNvPr id="2" name="TextBox 1">
            <a:extLst>
              <a:ext uri="{FF2B5EF4-FFF2-40B4-BE49-F238E27FC236}">
                <a16:creationId xmlns:a16="http://schemas.microsoft.com/office/drawing/2014/main" id="{135ACAC6-D391-1077-D186-3F14BFA4E4E3}"/>
              </a:ext>
            </a:extLst>
          </p:cNvPr>
          <p:cNvSpPr txBox="1"/>
          <p:nvPr/>
        </p:nvSpPr>
        <p:spPr>
          <a:xfrm>
            <a:off x="0" y="535577"/>
            <a:ext cx="12192000" cy="6063198"/>
          </a:xfrm>
          <a:prstGeom prst="rect">
            <a:avLst/>
          </a:prstGeom>
          <a:noFill/>
        </p:spPr>
        <p:txBody>
          <a:bodyPr wrap="square" rtlCol="0">
            <a:spAutoFit/>
          </a:bodyPr>
          <a:lstStyle/>
          <a:p>
            <a:r>
              <a:rPr lang="en-US" sz="1800" dirty="0">
                <a:solidFill>
                  <a:schemeClr val="tx1"/>
                </a:solidFill>
                <a:latin typeface="Consolas" panose="020B0609020204030204" pitchFamily="49" charset="0"/>
                <a:cs typeface="AngsanaUPC" panose="020B0502040204020203" pitchFamily="18" charset="-34"/>
              </a:rPr>
              <a:t>[root@master1 ~]# kubectl get pods -o wide</a:t>
            </a:r>
            <a:endParaRPr lang="en-US" sz="1600" dirty="0">
              <a:solidFill>
                <a:schemeClr val="tx1"/>
              </a:solidFill>
              <a:latin typeface="Consolas" panose="020B0609020204030204" pitchFamily="49" charset="0"/>
              <a:cs typeface="AngsanaUPC" panose="020B0502040204020203" pitchFamily="18" charset="-34"/>
            </a:endParaRPr>
          </a:p>
          <a:p>
            <a:r>
              <a:rPr lang="en-US" sz="1400" dirty="0">
                <a:solidFill>
                  <a:schemeClr val="tx1"/>
                </a:solidFill>
                <a:latin typeface="Consolas" panose="020B0609020204030204" pitchFamily="49" charset="0"/>
                <a:cs typeface="AngsanaUPC" panose="020B0502040204020203" pitchFamily="18" charset="-34"/>
              </a:rPr>
              <a:t>NAME                         </a:t>
            </a:r>
            <a:r>
              <a:rPr lang="en-US" sz="1200" dirty="0">
                <a:solidFill>
                  <a:schemeClr val="tx1"/>
                </a:solidFill>
                <a:latin typeface="Consolas" panose="020B0609020204030204" pitchFamily="49" charset="0"/>
                <a:cs typeface="AngsanaUPC" panose="020B0502040204020203" pitchFamily="18" charset="-34"/>
              </a:rPr>
              <a:t>READY      STATUS     RESTARTS     AGE       IP                          NODE              </a:t>
            </a:r>
          </a:p>
          <a:p>
            <a:r>
              <a:rPr lang="en-US" sz="1600" dirty="0">
                <a:solidFill>
                  <a:schemeClr val="tx1"/>
                </a:solidFill>
                <a:latin typeface="Consolas" panose="020B0609020204030204" pitchFamily="49" charset="0"/>
                <a:cs typeface="AngsanaUPC" panose="020B0502040204020203" pitchFamily="18" charset="-34"/>
              </a:rPr>
              <a:t>test1-7d76cfc454-4x9rd    1/1      Running    0          15m   172.16.14.111    </a:t>
            </a:r>
            <a:r>
              <a:rPr lang="en-US" sz="1600" b="1" dirty="0">
                <a:solidFill>
                  <a:schemeClr val="tx1"/>
                </a:solidFill>
                <a:latin typeface="Consolas" panose="020B0609020204030204" pitchFamily="49" charset="0"/>
                <a:cs typeface="AngsanaUPC" panose="020B0502040204020203" pitchFamily="18" charset="-34"/>
              </a:rPr>
              <a:t>workernode2.example.com</a:t>
            </a:r>
            <a:endParaRPr lang="en-US" sz="1600" dirty="0">
              <a:solidFill>
                <a:schemeClr val="tx1"/>
              </a:solidFill>
              <a:latin typeface="Consolas" panose="020B0609020204030204" pitchFamily="49" charset="0"/>
              <a:cs typeface="AngsanaUPC" panose="020B0502040204020203" pitchFamily="18" charset="-34"/>
            </a:endParaRPr>
          </a:p>
          <a:p>
            <a:r>
              <a:rPr lang="en-US" sz="1600" dirty="0">
                <a:solidFill>
                  <a:schemeClr val="tx1"/>
                </a:solidFill>
                <a:latin typeface="Consolas" panose="020B0609020204030204" pitchFamily="49" charset="0"/>
                <a:cs typeface="AngsanaUPC" panose="020B0502040204020203" pitchFamily="18" charset="-34"/>
              </a:rPr>
              <a:t>test1-7d76cfc454-hwb2z    1/1      Running    0          15m   172.16.14.112    </a:t>
            </a:r>
            <a:r>
              <a:rPr lang="en-US" sz="1600" b="1" dirty="0">
                <a:solidFill>
                  <a:schemeClr val="tx1"/>
                </a:solidFill>
                <a:latin typeface="Consolas" panose="020B0609020204030204" pitchFamily="49" charset="0"/>
                <a:cs typeface="AngsanaUPC" panose="020B0502040204020203" pitchFamily="18" charset="-34"/>
              </a:rPr>
              <a:t>workernode2.example.com</a:t>
            </a:r>
          </a:p>
          <a:p>
            <a:r>
              <a:rPr lang="en-US" sz="1600" dirty="0">
                <a:solidFill>
                  <a:schemeClr val="tx1"/>
                </a:solidFill>
                <a:latin typeface="Consolas" panose="020B0609020204030204" pitchFamily="49" charset="0"/>
                <a:cs typeface="AngsanaUPC" panose="020B0502040204020203" pitchFamily="18" charset="-34"/>
              </a:rPr>
              <a:t>test1-7d76cfc454-nb4qr    1/1      Running    0          15m   172.16.133.129   </a:t>
            </a:r>
            <a:r>
              <a:rPr lang="en-US" sz="1600" b="1" dirty="0">
                <a:solidFill>
                  <a:schemeClr val="tx1"/>
                </a:solidFill>
                <a:latin typeface="Consolas" panose="020B0609020204030204" pitchFamily="49" charset="0"/>
                <a:cs typeface="AngsanaUPC" panose="020B0502040204020203" pitchFamily="18" charset="-34"/>
              </a:rPr>
              <a:t>workernode1.example.com</a:t>
            </a:r>
          </a:p>
          <a:p>
            <a:endParaRPr lang="en-US" sz="1600" b="1" dirty="0">
              <a:latin typeface="Consolas" panose="020B0609020204030204" pitchFamily="49" charset="0"/>
              <a:cs typeface="AngsanaUPC" panose="020B0502040204020203" pitchFamily="18" charset="-34"/>
            </a:endParaRPr>
          </a:p>
          <a:p>
            <a:r>
              <a:rPr lang="en-US" sz="1600" dirty="0">
                <a:solidFill>
                  <a:schemeClr val="tx1"/>
                </a:solidFill>
                <a:latin typeface="Consolas" panose="020B0609020204030204" pitchFamily="49" charset="0"/>
                <a:cs typeface="AngsanaUPC" panose="020B0502040204020203" pitchFamily="18" charset="-34"/>
              </a:rPr>
              <a:t>[root@master1 ~]# curl -s http://172.16.14.111</a:t>
            </a:r>
          </a:p>
          <a:p>
            <a:r>
              <a:rPr lang="en-US" sz="1200" dirty="0">
                <a:solidFill>
                  <a:schemeClr val="tx1"/>
                </a:solidFill>
                <a:latin typeface="Consolas" panose="020B0609020204030204" pitchFamily="49" charset="0"/>
                <a:cs typeface="AngsanaUPC" panose="020B0502040204020203" pitchFamily="18" charset="-34"/>
              </a:rPr>
              <a:t>&lt;!DOCTYPE html&gt;</a:t>
            </a:r>
          </a:p>
          <a:p>
            <a:r>
              <a:rPr lang="en-US" sz="1200" dirty="0">
                <a:solidFill>
                  <a:schemeClr val="tx1"/>
                </a:solidFill>
                <a:latin typeface="Consolas" panose="020B0609020204030204" pitchFamily="49" charset="0"/>
                <a:cs typeface="AngsanaUPC" panose="020B0502040204020203" pitchFamily="18" charset="-34"/>
              </a:rPr>
              <a:t>&lt;html&gt;</a:t>
            </a:r>
          </a:p>
          <a:p>
            <a:r>
              <a:rPr lang="en-US" sz="1200" dirty="0">
                <a:solidFill>
                  <a:schemeClr val="tx1"/>
                </a:solidFill>
                <a:latin typeface="Consolas" panose="020B0609020204030204" pitchFamily="49" charset="0"/>
                <a:cs typeface="AngsanaUPC" panose="020B0502040204020203" pitchFamily="18" charset="-34"/>
              </a:rPr>
              <a:t>&lt;head&gt;</a:t>
            </a:r>
          </a:p>
          <a:p>
            <a:r>
              <a:rPr lang="en-US" sz="1200" dirty="0">
                <a:solidFill>
                  <a:schemeClr val="tx1"/>
                </a:solidFill>
                <a:latin typeface="Consolas" panose="020B0609020204030204" pitchFamily="49" charset="0"/>
                <a:cs typeface="AngsanaUPC" panose="020B0502040204020203" pitchFamily="18" charset="-34"/>
              </a:rPr>
              <a:t>&lt;title&gt;Welcome to nginx!&lt;/title&gt;</a:t>
            </a:r>
          </a:p>
          <a:p>
            <a:r>
              <a:rPr lang="en-US" sz="1200" dirty="0">
                <a:solidFill>
                  <a:schemeClr val="tx1"/>
                </a:solidFill>
                <a:latin typeface="Consolas" panose="020B0609020204030204" pitchFamily="49" charset="0"/>
                <a:cs typeface="AngsanaUPC" panose="020B0502040204020203" pitchFamily="18" charset="-34"/>
              </a:rPr>
              <a:t>&lt;style&gt;</a:t>
            </a:r>
          </a:p>
          <a:p>
            <a:r>
              <a:rPr lang="en-US" sz="1200" dirty="0">
                <a:solidFill>
                  <a:schemeClr val="tx1"/>
                </a:solidFill>
                <a:latin typeface="Consolas" panose="020B0609020204030204" pitchFamily="49" charset="0"/>
                <a:cs typeface="AngsanaUPC" panose="020B0502040204020203" pitchFamily="18" charset="-34"/>
              </a:rPr>
              <a:t>html { color-scheme: light dark; }</a:t>
            </a:r>
          </a:p>
          <a:p>
            <a:r>
              <a:rPr lang="en-US" sz="1200" dirty="0">
                <a:solidFill>
                  <a:schemeClr val="tx1"/>
                </a:solidFill>
                <a:latin typeface="Consolas" panose="020B0609020204030204" pitchFamily="49" charset="0"/>
                <a:cs typeface="AngsanaUPC" panose="020B0502040204020203" pitchFamily="18" charset="-34"/>
              </a:rPr>
              <a:t>body { width: 35em; margin: 0 auto;</a:t>
            </a:r>
          </a:p>
          <a:p>
            <a:r>
              <a:rPr lang="en-US" sz="1200" dirty="0">
                <a:solidFill>
                  <a:schemeClr val="tx1"/>
                </a:solidFill>
                <a:latin typeface="Consolas" panose="020B0609020204030204" pitchFamily="49" charset="0"/>
                <a:cs typeface="AngsanaUPC" panose="020B0502040204020203" pitchFamily="18" charset="-34"/>
              </a:rPr>
              <a:t>font-family: Tahoma, Verdana, Arial, sans-serif; }</a:t>
            </a:r>
          </a:p>
          <a:p>
            <a:r>
              <a:rPr lang="en-US" sz="1200" dirty="0">
                <a:solidFill>
                  <a:schemeClr val="tx1"/>
                </a:solidFill>
                <a:latin typeface="Consolas" panose="020B0609020204030204" pitchFamily="49" charset="0"/>
                <a:cs typeface="AngsanaUPC" panose="020B0502040204020203" pitchFamily="18" charset="-34"/>
              </a:rPr>
              <a:t>&lt;/style&gt;</a:t>
            </a:r>
          </a:p>
          <a:p>
            <a:r>
              <a:rPr lang="en-US" sz="1200" dirty="0">
                <a:solidFill>
                  <a:schemeClr val="tx1"/>
                </a:solidFill>
                <a:latin typeface="Consolas" panose="020B0609020204030204" pitchFamily="49" charset="0"/>
                <a:cs typeface="AngsanaUPC" panose="020B0502040204020203" pitchFamily="18" charset="-34"/>
              </a:rPr>
              <a:t>&lt;/head&gt;</a:t>
            </a:r>
          </a:p>
          <a:p>
            <a:r>
              <a:rPr lang="en-US" sz="1200" dirty="0">
                <a:solidFill>
                  <a:schemeClr val="tx1"/>
                </a:solidFill>
                <a:latin typeface="Consolas" panose="020B0609020204030204" pitchFamily="49" charset="0"/>
                <a:cs typeface="AngsanaUPC" panose="020B0502040204020203" pitchFamily="18" charset="-34"/>
              </a:rPr>
              <a:t>&lt;body&gt;</a:t>
            </a:r>
          </a:p>
          <a:p>
            <a:r>
              <a:rPr lang="en-US" sz="1200" dirty="0">
                <a:solidFill>
                  <a:schemeClr val="tx1"/>
                </a:solidFill>
                <a:latin typeface="Consolas" panose="020B0609020204030204" pitchFamily="49" charset="0"/>
                <a:cs typeface="AngsanaUPC" panose="020B0502040204020203" pitchFamily="18" charset="-34"/>
              </a:rPr>
              <a:t>&lt;h1&gt;Welcome to nginx!&lt;/h1&gt;</a:t>
            </a:r>
          </a:p>
          <a:p>
            <a:r>
              <a:rPr lang="en-US" sz="1200" dirty="0">
                <a:solidFill>
                  <a:schemeClr val="tx1"/>
                </a:solidFill>
                <a:latin typeface="Consolas" panose="020B0609020204030204" pitchFamily="49" charset="0"/>
                <a:cs typeface="AngsanaUPC" panose="020B0502040204020203" pitchFamily="18" charset="-34"/>
              </a:rPr>
              <a:t>&lt;p&gt;If you see this page, the nginx web server is successfully installed and</a:t>
            </a:r>
          </a:p>
          <a:p>
            <a:r>
              <a:rPr lang="en-US" sz="1200" dirty="0">
                <a:solidFill>
                  <a:schemeClr val="tx1"/>
                </a:solidFill>
                <a:latin typeface="Consolas" panose="020B0609020204030204" pitchFamily="49" charset="0"/>
                <a:cs typeface="AngsanaUPC" panose="020B0502040204020203" pitchFamily="18" charset="-34"/>
              </a:rPr>
              <a:t>working. Further configuration is required.&lt;/p&gt;</a:t>
            </a:r>
          </a:p>
          <a:p>
            <a:endParaRPr lang="en-US" sz="1200" dirty="0">
              <a:solidFill>
                <a:schemeClr val="tx1"/>
              </a:solidFill>
              <a:latin typeface="Consolas" panose="020B0609020204030204" pitchFamily="49" charset="0"/>
              <a:cs typeface="AngsanaUPC" panose="020B0502040204020203" pitchFamily="18" charset="-34"/>
            </a:endParaRPr>
          </a:p>
          <a:p>
            <a:r>
              <a:rPr lang="en-US" sz="1200" dirty="0">
                <a:solidFill>
                  <a:schemeClr val="tx1"/>
                </a:solidFill>
                <a:latin typeface="Consolas" panose="020B0609020204030204" pitchFamily="49" charset="0"/>
                <a:cs typeface="AngsanaUPC" panose="020B0502040204020203" pitchFamily="18" charset="-34"/>
              </a:rPr>
              <a:t>&lt;p&gt;For online documentation and support please refer to</a:t>
            </a:r>
          </a:p>
          <a:p>
            <a:r>
              <a:rPr lang="en-US" sz="1200" dirty="0">
                <a:solidFill>
                  <a:schemeClr val="tx1"/>
                </a:solidFill>
                <a:latin typeface="Consolas" panose="020B0609020204030204" pitchFamily="49" charset="0"/>
                <a:cs typeface="AngsanaUPC" panose="020B0502040204020203" pitchFamily="18" charset="-34"/>
              </a:rPr>
              <a:t>&lt;a </a:t>
            </a:r>
            <a:r>
              <a:rPr lang="en-US" sz="1200" dirty="0" err="1">
                <a:solidFill>
                  <a:schemeClr val="tx1"/>
                </a:solidFill>
                <a:latin typeface="Consolas" panose="020B0609020204030204" pitchFamily="49" charset="0"/>
                <a:cs typeface="AngsanaUPC" panose="020B0502040204020203" pitchFamily="18" charset="-34"/>
              </a:rPr>
              <a:t>href</a:t>
            </a:r>
            <a:r>
              <a:rPr lang="en-US" sz="1200" dirty="0">
                <a:solidFill>
                  <a:schemeClr val="tx1"/>
                </a:solidFill>
                <a:latin typeface="Consolas" panose="020B0609020204030204" pitchFamily="49" charset="0"/>
                <a:cs typeface="AngsanaUPC" panose="020B0502040204020203" pitchFamily="18" charset="-34"/>
              </a:rPr>
              <a:t>="http://nginx.org/"&gt;nginx.org&lt;/a&gt;.&lt;</a:t>
            </a:r>
            <a:r>
              <a:rPr lang="en-US" sz="1200" dirty="0" err="1">
                <a:solidFill>
                  <a:schemeClr val="tx1"/>
                </a:solidFill>
                <a:latin typeface="Consolas" panose="020B0609020204030204" pitchFamily="49" charset="0"/>
                <a:cs typeface="AngsanaUPC" panose="020B0502040204020203" pitchFamily="18" charset="-34"/>
              </a:rPr>
              <a:t>br</a:t>
            </a:r>
            <a:r>
              <a:rPr lang="en-US" sz="1200" dirty="0">
                <a:solidFill>
                  <a:schemeClr val="tx1"/>
                </a:solidFill>
                <a:latin typeface="Consolas" panose="020B0609020204030204" pitchFamily="49" charset="0"/>
                <a:cs typeface="AngsanaUPC" panose="020B0502040204020203" pitchFamily="18" charset="-34"/>
              </a:rPr>
              <a:t>/&gt;</a:t>
            </a:r>
          </a:p>
          <a:p>
            <a:r>
              <a:rPr lang="en-US" sz="1200" dirty="0">
                <a:solidFill>
                  <a:schemeClr val="tx1"/>
                </a:solidFill>
                <a:latin typeface="Consolas" panose="020B0609020204030204" pitchFamily="49" charset="0"/>
                <a:cs typeface="AngsanaUPC" panose="020B0502040204020203" pitchFamily="18" charset="-34"/>
              </a:rPr>
              <a:t>Commercial support is available at</a:t>
            </a:r>
          </a:p>
          <a:p>
            <a:r>
              <a:rPr lang="en-US" sz="1200" dirty="0">
                <a:solidFill>
                  <a:schemeClr val="tx1"/>
                </a:solidFill>
                <a:latin typeface="Consolas" panose="020B0609020204030204" pitchFamily="49" charset="0"/>
                <a:cs typeface="AngsanaUPC" panose="020B0502040204020203" pitchFamily="18" charset="-34"/>
              </a:rPr>
              <a:t>&lt;a </a:t>
            </a:r>
            <a:r>
              <a:rPr lang="en-US" sz="1200" dirty="0" err="1">
                <a:solidFill>
                  <a:schemeClr val="tx1"/>
                </a:solidFill>
                <a:latin typeface="Consolas" panose="020B0609020204030204" pitchFamily="49" charset="0"/>
                <a:cs typeface="AngsanaUPC" panose="020B0502040204020203" pitchFamily="18" charset="-34"/>
              </a:rPr>
              <a:t>href</a:t>
            </a:r>
            <a:r>
              <a:rPr lang="en-US" sz="1200" dirty="0">
                <a:solidFill>
                  <a:schemeClr val="tx1"/>
                </a:solidFill>
                <a:latin typeface="Consolas" panose="020B0609020204030204" pitchFamily="49" charset="0"/>
                <a:cs typeface="AngsanaUPC" panose="020B0502040204020203" pitchFamily="18" charset="-34"/>
              </a:rPr>
              <a:t>="http://nginx.com/"&gt;nginx.com&lt;/a&gt;.&lt;/p&gt;</a:t>
            </a:r>
          </a:p>
          <a:p>
            <a:endParaRPr lang="en-US" sz="1200" dirty="0">
              <a:solidFill>
                <a:schemeClr val="tx1"/>
              </a:solidFill>
              <a:latin typeface="Consolas" panose="020B0609020204030204" pitchFamily="49" charset="0"/>
              <a:cs typeface="AngsanaUPC" panose="020B0502040204020203" pitchFamily="18" charset="-34"/>
            </a:endParaRPr>
          </a:p>
          <a:p>
            <a:r>
              <a:rPr lang="en-US" sz="1200" dirty="0">
                <a:solidFill>
                  <a:schemeClr val="tx1"/>
                </a:solidFill>
                <a:latin typeface="Consolas" panose="020B0609020204030204" pitchFamily="49" charset="0"/>
                <a:cs typeface="AngsanaUPC" panose="020B0502040204020203" pitchFamily="18" charset="-34"/>
              </a:rPr>
              <a:t>&lt;p&gt;&lt;</a:t>
            </a:r>
            <a:r>
              <a:rPr lang="en-US" sz="1200" dirty="0" err="1">
                <a:solidFill>
                  <a:schemeClr val="tx1"/>
                </a:solidFill>
                <a:latin typeface="Consolas" panose="020B0609020204030204" pitchFamily="49" charset="0"/>
                <a:cs typeface="AngsanaUPC" panose="020B0502040204020203" pitchFamily="18" charset="-34"/>
              </a:rPr>
              <a:t>em</a:t>
            </a:r>
            <a:r>
              <a:rPr lang="en-US" sz="1200" dirty="0">
                <a:solidFill>
                  <a:schemeClr val="tx1"/>
                </a:solidFill>
                <a:latin typeface="Consolas" panose="020B0609020204030204" pitchFamily="49" charset="0"/>
                <a:cs typeface="AngsanaUPC" panose="020B0502040204020203" pitchFamily="18" charset="-34"/>
              </a:rPr>
              <a:t>&gt;Thank you for using nginx.&lt;/</a:t>
            </a:r>
            <a:r>
              <a:rPr lang="en-US" sz="1200" dirty="0" err="1">
                <a:solidFill>
                  <a:schemeClr val="tx1"/>
                </a:solidFill>
                <a:latin typeface="Consolas" panose="020B0609020204030204" pitchFamily="49" charset="0"/>
                <a:cs typeface="AngsanaUPC" panose="020B0502040204020203" pitchFamily="18" charset="-34"/>
              </a:rPr>
              <a:t>em</a:t>
            </a:r>
            <a:r>
              <a:rPr lang="en-US" sz="1200" dirty="0">
                <a:solidFill>
                  <a:schemeClr val="tx1"/>
                </a:solidFill>
                <a:latin typeface="Consolas" panose="020B0609020204030204" pitchFamily="49" charset="0"/>
                <a:cs typeface="AngsanaUPC" panose="020B0502040204020203" pitchFamily="18" charset="-34"/>
              </a:rPr>
              <a:t>&gt;&lt;/p&gt;</a:t>
            </a:r>
          </a:p>
          <a:p>
            <a:r>
              <a:rPr lang="en-US" sz="1200" dirty="0">
                <a:solidFill>
                  <a:schemeClr val="tx1"/>
                </a:solidFill>
                <a:latin typeface="Consolas" panose="020B0609020204030204" pitchFamily="49" charset="0"/>
                <a:cs typeface="AngsanaUPC" panose="020B0502040204020203" pitchFamily="18" charset="-34"/>
              </a:rPr>
              <a:t>&lt;/body&gt;</a:t>
            </a:r>
          </a:p>
          <a:p>
            <a:r>
              <a:rPr lang="en-US" sz="1200" dirty="0">
                <a:solidFill>
                  <a:schemeClr val="tx1"/>
                </a:solidFill>
                <a:latin typeface="Consolas" panose="020B0609020204030204" pitchFamily="49" charset="0"/>
                <a:cs typeface="AngsanaUPC" panose="020B0502040204020203" pitchFamily="18" charset="-34"/>
              </a:rPr>
              <a:t>&lt;/html&gt;</a:t>
            </a:r>
          </a:p>
        </p:txBody>
      </p:sp>
      <p:sp>
        <p:nvSpPr>
          <p:cNvPr id="3" name="Rectangle 2">
            <a:extLst>
              <a:ext uri="{FF2B5EF4-FFF2-40B4-BE49-F238E27FC236}">
                <a16:creationId xmlns:a16="http://schemas.microsoft.com/office/drawing/2014/main" id="{ED763F39-ADF5-F64C-D843-39E70D0F13E8}"/>
              </a:ext>
            </a:extLst>
          </p:cNvPr>
          <p:cNvSpPr/>
          <p:nvPr/>
        </p:nvSpPr>
        <p:spPr>
          <a:xfrm>
            <a:off x="0" y="1084217"/>
            <a:ext cx="2664823"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D57821-F7CC-0999-0C51-62D8C6E1D6C6}"/>
              </a:ext>
            </a:extLst>
          </p:cNvPr>
          <p:cNvSpPr/>
          <p:nvPr/>
        </p:nvSpPr>
        <p:spPr>
          <a:xfrm>
            <a:off x="8913845" y="1084216"/>
            <a:ext cx="2664823"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1FD7D0-054C-1D8C-793C-4C3152A1C19F}"/>
              </a:ext>
            </a:extLst>
          </p:cNvPr>
          <p:cNvSpPr/>
          <p:nvPr/>
        </p:nvSpPr>
        <p:spPr>
          <a:xfrm>
            <a:off x="6988629" y="1071213"/>
            <a:ext cx="1642187" cy="26125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9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2250"/>
                            </p:stCondLst>
                            <p:childTnLst>
                              <p:par>
                                <p:cTn id="9" presetID="1"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2250"/>
                            </p:stCondLst>
                            <p:childTnLst>
                              <p:par>
                                <p:cTn id="12" presetID="1" presetClass="entr" presetSubtype="0" fill="hold" nodeType="after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par>
                          <p:cTn id="14" fill="hold">
                            <p:stCondLst>
                              <p:cond delay="2250"/>
                            </p:stCondLst>
                            <p:childTnLst>
                              <p:par>
                                <p:cTn id="15" presetID="1" presetClass="entr" presetSubtype="0" fill="hold" nodeType="after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2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heel(1)">
                                      <p:cBhvr>
                                        <p:cTn id="29" dur="20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iterate type="lt">
                                    <p:tmPct val="10000"/>
                                  </p:iterate>
                                  <p:childTnLst>
                                    <p:set>
                                      <p:cBhvr>
                                        <p:cTn id="38" dur="1" fill="hold">
                                          <p:stCondLst>
                                            <p:cond delay="0"/>
                                          </p:stCondLst>
                                        </p:cTn>
                                        <p:tgtEl>
                                          <p:spTgt spid="2">
                                            <p:txEl>
                                              <p:pRg st="6" end="6"/>
                                            </p:txEl>
                                          </p:spTgt>
                                        </p:tgtEl>
                                        <p:attrNameLst>
                                          <p:attrName>style.visibility</p:attrName>
                                        </p:attrNameLst>
                                      </p:cBhvr>
                                      <p:to>
                                        <p:strVal val="visible"/>
                                      </p:to>
                                    </p:set>
                                    <p:animEffect transition="in" filter="wipe(left)">
                                      <p:cBhvr>
                                        <p:cTn id="39" dur="500"/>
                                        <p:tgtEl>
                                          <p:spTgt spid="2">
                                            <p:txEl>
                                              <p:pRg st="6" end="6"/>
                                            </p:txEl>
                                          </p:spTgt>
                                        </p:tgtEl>
                                      </p:cBhvr>
                                    </p:animEffect>
                                  </p:childTnLst>
                                </p:cTn>
                              </p:par>
                            </p:childTnLst>
                          </p:cTn>
                        </p:par>
                        <p:par>
                          <p:cTn id="40" fill="hold">
                            <p:stCondLst>
                              <p:cond delay="2550"/>
                            </p:stCondLst>
                            <p:childTnLst>
                              <p:par>
                                <p:cTn id="41" presetID="1" presetClass="entr" presetSubtype="0" fill="hold" nodeType="after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0" end="1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14" end="1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xEl>
                                              <p:pRg st="15" end="1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xEl>
                                              <p:pRg st="16" end="1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
                                            <p:txEl>
                                              <p:pRg st="17" end="1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18" end="1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19" end="1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
                                            <p:txEl>
                                              <p:pRg st="20" end="2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22" end="2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
                                            <p:txEl>
                                              <p:pRg st="23" end="2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
                                            <p:txEl>
                                              <p:pRg st="24" end="24"/>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25" end="25"/>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
                                            <p:txEl>
                                              <p:pRg st="27" end="27"/>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
                                            <p:txEl>
                                              <p:pRg st="28" end="28"/>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
                                            <p:txEl>
                                              <p:pRg st="29" end="2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235179"/>
            <a:ext cx="12124944" cy="6858000"/>
          </a:xfrm>
          <a:prstGeom prst="rect">
            <a:avLst/>
          </a:prstGeom>
          <a:noFill/>
          <a:ln>
            <a:no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grpSp>
        <p:nvGrpSpPr>
          <p:cNvPr id="19" name="Group 18">
            <a:extLst>
              <a:ext uri="{FF2B5EF4-FFF2-40B4-BE49-F238E27FC236}">
                <a16:creationId xmlns:a16="http://schemas.microsoft.com/office/drawing/2014/main" id="{3360A151-9F3B-9F8D-C345-271364C80D92}"/>
              </a:ext>
            </a:extLst>
          </p:cNvPr>
          <p:cNvGrpSpPr/>
          <p:nvPr/>
        </p:nvGrpSpPr>
        <p:grpSpPr>
          <a:xfrm>
            <a:off x="-20170" y="901577"/>
            <a:ext cx="10673659" cy="5472545"/>
            <a:chOff x="6604" y="1015826"/>
            <a:chExt cx="10673659" cy="5472545"/>
          </a:xfrm>
        </p:grpSpPr>
        <p:grpSp>
          <p:nvGrpSpPr>
            <p:cNvPr id="4" name="Group 3">
              <a:extLst>
                <a:ext uri="{FF2B5EF4-FFF2-40B4-BE49-F238E27FC236}">
                  <a16:creationId xmlns:a16="http://schemas.microsoft.com/office/drawing/2014/main" id="{AF4D3C3C-BCBF-3A00-D2DA-D56EF1F22588}"/>
                </a:ext>
              </a:extLst>
            </p:cNvPr>
            <p:cNvGrpSpPr/>
            <p:nvPr/>
          </p:nvGrpSpPr>
          <p:grpSpPr>
            <a:xfrm>
              <a:off x="6604" y="1015826"/>
              <a:ext cx="10673659" cy="5472545"/>
              <a:chOff x="859824" y="1014814"/>
              <a:chExt cx="5559197" cy="4225636"/>
            </a:xfrm>
            <a:noFill/>
          </p:grpSpPr>
          <p:sp>
            <p:nvSpPr>
              <p:cNvPr id="2" name="Rectangle 1">
                <a:extLst>
                  <a:ext uri="{FF2B5EF4-FFF2-40B4-BE49-F238E27FC236}">
                    <a16:creationId xmlns:a16="http://schemas.microsoft.com/office/drawing/2014/main" id="{A7104BC4-1BCC-5199-BC35-4DA506608495}"/>
                  </a:ext>
                </a:extLst>
              </p:cNvPr>
              <p:cNvSpPr/>
              <p:nvPr/>
            </p:nvSpPr>
            <p:spPr>
              <a:xfrm>
                <a:off x="1786751" y="1014814"/>
                <a:ext cx="4632270" cy="4225636"/>
              </a:xfrm>
              <a:prstGeom prst="rect">
                <a:avLst/>
              </a:prstGeom>
              <a:grpFill/>
              <a:ln w="57150">
                <a:solidFill>
                  <a:schemeClr val="accent1">
                    <a:lumMod val="50000"/>
                  </a:schemeClr>
                </a:solidFill>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30E2B5E-F12B-110C-DF21-0A11C86D6A2D}"/>
                  </a:ext>
                </a:extLst>
              </p:cNvPr>
              <p:cNvSpPr txBox="1"/>
              <p:nvPr/>
            </p:nvSpPr>
            <p:spPr>
              <a:xfrm>
                <a:off x="859824" y="1759561"/>
                <a:ext cx="941357" cy="356476"/>
              </a:xfrm>
              <a:prstGeom prst="rect">
                <a:avLst/>
              </a:prstGeom>
              <a:grpFill/>
              <a:ln w="57150">
                <a:noFill/>
              </a:ln>
            </p:spPr>
            <p:txBody>
              <a:bodyPr wrap="square" rtlCol="0">
                <a:spAutoFit/>
              </a:bodyPr>
              <a:lstStyle/>
              <a:p>
                <a:r>
                  <a:rPr lang="en-US" sz="2400" dirty="0"/>
                  <a:t>Deployment</a:t>
                </a:r>
              </a:p>
            </p:txBody>
          </p:sp>
        </p:grpSp>
        <p:pic>
          <p:nvPicPr>
            <p:cNvPr id="18" name="Picture 17">
              <a:extLst>
                <a:ext uri="{FF2B5EF4-FFF2-40B4-BE49-F238E27FC236}">
                  <a16:creationId xmlns:a16="http://schemas.microsoft.com/office/drawing/2014/main" id="{CBB1DA2A-ACB5-55B8-E830-025402807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30" y="1079206"/>
              <a:ext cx="955825" cy="816921"/>
            </a:xfrm>
            <a:prstGeom prst="rect">
              <a:avLst/>
            </a:prstGeom>
          </p:spPr>
        </p:pic>
      </p:grpSp>
      <p:pic>
        <p:nvPicPr>
          <p:cNvPr id="26" name="Picture 25">
            <a:extLst>
              <a:ext uri="{FF2B5EF4-FFF2-40B4-BE49-F238E27FC236}">
                <a16:creationId xmlns:a16="http://schemas.microsoft.com/office/drawing/2014/main" id="{0DC19D51-ECBB-5D50-3BEC-9680A99BB1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909" y="1544693"/>
            <a:ext cx="1219200" cy="1181100"/>
          </a:xfrm>
          <a:prstGeom prst="rect">
            <a:avLst/>
          </a:prstGeom>
        </p:spPr>
      </p:pic>
      <p:pic>
        <p:nvPicPr>
          <p:cNvPr id="27" name="Picture 26">
            <a:extLst>
              <a:ext uri="{FF2B5EF4-FFF2-40B4-BE49-F238E27FC236}">
                <a16:creationId xmlns:a16="http://schemas.microsoft.com/office/drawing/2014/main" id="{17EA2029-E2BC-F9E6-B940-FCDA8C4DB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195" y="1589745"/>
            <a:ext cx="1219200" cy="1181100"/>
          </a:xfrm>
          <a:prstGeom prst="rect">
            <a:avLst/>
          </a:prstGeom>
        </p:spPr>
      </p:pic>
      <p:pic>
        <p:nvPicPr>
          <p:cNvPr id="28" name="Picture 27">
            <a:extLst>
              <a:ext uri="{FF2B5EF4-FFF2-40B4-BE49-F238E27FC236}">
                <a16:creationId xmlns:a16="http://schemas.microsoft.com/office/drawing/2014/main" id="{39E386F5-E33B-9D35-02FF-3D07381CF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712" y="1527027"/>
            <a:ext cx="1219200" cy="1181100"/>
          </a:xfrm>
          <a:prstGeom prst="rect">
            <a:avLst/>
          </a:prstGeom>
        </p:spPr>
      </p:pic>
      <p:grpSp>
        <p:nvGrpSpPr>
          <p:cNvPr id="34" name="Group 33">
            <a:extLst>
              <a:ext uri="{FF2B5EF4-FFF2-40B4-BE49-F238E27FC236}">
                <a16:creationId xmlns:a16="http://schemas.microsoft.com/office/drawing/2014/main" id="{AF788C2D-501B-DF96-D285-BF937E1209FF}"/>
              </a:ext>
            </a:extLst>
          </p:cNvPr>
          <p:cNvGrpSpPr/>
          <p:nvPr/>
        </p:nvGrpSpPr>
        <p:grpSpPr>
          <a:xfrm>
            <a:off x="2199006" y="1205948"/>
            <a:ext cx="7980218" cy="2132296"/>
            <a:chOff x="2199006" y="1205948"/>
            <a:chExt cx="7980218" cy="2132296"/>
          </a:xfrm>
        </p:grpSpPr>
        <p:grpSp>
          <p:nvGrpSpPr>
            <p:cNvPr id="24" name="Group 23">
              <a:extLst>
                <a:ext uri="{FF2B5EF4-FFF2-40B4-BE49-F238E27FC236}">
                  <a16:creationId xmlns:a16="http://schemas.microsoft.com/office/drawing/2014/main" id="{DCD6792A-B364-941F-CFB0-2DB55F2745AE}"/>
                </a:ext>
              </a:extLst>
            </p:cNvPr>
            <p:cNvGrpSpPr/>
            <p:nvPr/>
          </p:nvGrpSpPr>
          <p:grpSpPr>
            <a:xfrm>
              <a:off x="2199006" y="1205948"/>
              <a:ext cx="7980218" cy="2132296"/>
              <a:chOff x="2424546" y="1935231"/>
              <a:chExt cx="7980218" cy="2132296"/>
            </a:xfrm>
          </p:grpSpPr>
          <p:sp>
            <p:nvSpPr>
              <p:cNvPr id="5" name="Rectangle: Rounded Corners 4">
                <a:extLst>
                  <a:ext uri="{FF2B5EF4-FFF2-40B4-BE49-F238E27FC236}">
                    <a16:creationId xmlns:a16="http://schemas.microsoft.com/office/drawing/2014/main" id="{855A9B0A-3CB8-F656-F64F-47F35E313380}"/>
                  </a:ext>
                </a:extLst>
              </p:cNvPr>
              <p:cNvSpPr/>
              <p:nvPr/>
            </p:nvSpPr>
            <p:spPr>
              <a:xfrm>
                <a:off x="2424546" y="1935231"/>
                <a:ext cx="7980218" cy="213229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800" dirty="0"/>
              </a:p>
            </p:txBody>
          </p:sp>
          <p:pic>
            <p:nvPicPr>
              <p:cNvPr id="21" name="Picture 20">
                <a:extLst>
                  <a:ext uri="{FF2B5EF4-FFF2-40B4-BE49-F238E27FC236}">
                    <a16:creationId xmlns:a16="http://schemas.microsoft.com/office/drawing/2014/main" id="{C2BE3D3C-4196-AAE8-3614-09DF471AC0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8195" y="2019602"/>
                <a:ext cx="1440459" cy="1193399"/>
              </a:xfrm>
              <a:prstGeom prst="rect">
                <a:avLst/>
              </a:prstGeom>
            </p:spPr>
          </p:pic>
        </p:grpSp>
        <p:sp>
          <p:nvSpPr>
            <p:cNvPr id="33" name="TextBox 32">
              <a:extLst>
                <a:ext uri="{FF2B5EF4-FFF2-40B4-BE49-F238E27FC236}">
                  <a16:creationId xmlns:a16="http://schemas.microsoft.com/office/drawing/2014/main" id="{73C977AD-2DDA-D5C2-53B1-417A97664112}"/>
                </a:ext>
              </a:extLst>
            </p:cNvPr>
            <p:cNvSpPr txBox="1"/>
            <p:nvPr/>
          </p:nvSpPr>
          <p:spPr>
            <a:xfrm>
              <a:off x="2538706" y="2701057"/>
              <a:ext cx="1677398" cy="369332"/>
            </a:xfrm>
            <a:prstGeom prst="rect">
              <a:avLst/>
            </a:prstGeom>
            <a:noFill/>
          </p:spPr>
          <p:txBody>
            <a:bodyPr wrap="square" rtlCol="0">
              <a:spAutoFit/>
            </a:bodyPr>
            <a:lstStyle/>
            <a:p>
              <a:r>
                <a:rPr lang="en-US" dirty="0"/>
                <a:t>ReplicaSet 1</a:t>
              </a:r>
            </a:p>
          </p:txBody>
        </p:sp>
      </p:grpSp>
      <p:sp>
        <p:nvSpPr>
          <p:cNvPr id="6" name="TextBox 5">
            <a:extLst>
              <a:ext uri="{FF2B5EF4-FFF2-40B4-BE49-F238E27FC236}">
                <a16:creationId xmlns:a16="http://schemas.microsoft.com/office/drawing/2014/main" id="{928EAED3-3340-E3A4-C899-CE6A4AD02995}"/>
              </a:ext>
            </a:extLst>
          </p:cNvPr>
          <p:cNvSpPr txBox="1"/>
          <p:nvPr/>
        </p:nvSpPr>
        <p:spPr>
          <a:xfrm>
            <a:off x="5878286" y="195394"/>
            <a:ext cx="2042556" cy="36933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800" b="1" dirty="0">
                <a:solidFill>
                  <a:schemeClr val="tx1"/>
                </a:solidFill>
                <a:latin typeface="Consolas" panose="020B0609020204030204" pitchFamily="49" charset="0"/>
                <a:cs typeface="AngsanaUPC" panose="020B0502040204020203" pitchFamily="18" charset="-34"/>
              </a:rPr>
              <a:t>172.16.14.111</a:t>
            </a:r>
            <a:endParaRPr lang="en-US" b="1" dirty="0"/>
          </a:p>
        </p:txBody>
      </p:sp>
      <p:sp>
        <p:nvSpPr>
          <p:cNvPr id="7" name="Arrow: Down 6">
            <a:extLst>
              <a:ext uri="{FF2B5EF4-FFF2-40B4-BE49-F238E27FC236}">
                <a16:creationId xmlns:a16="http://schemas.microsoft.com/office/drawing/2014/main" id="{FBD6B024-9E31-4076-5439-6C61A8BD66AB}"/>
              </a:ext>
            </a:extLst>
          </p:cNvPr>
          <p:cNvSpPr/>
          <p:nvPr/>
        </p:nvSpPr>
        <p:spPr>
          <a:xfrm>
            <a:off x="6096000" y="553784"/>
            <a:ext cx="304800" cy="996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998182-89C5-F0A0-5CD1-A73CBFCECFF3}"/>
              </a:ext>
            </a:extLst>
          </p:cNvPr>
          <p:cNvSpPr txBox="1"/>
          <p:nvPr/>
        </p:nvSpPr>
        <p:spPr>
          <a:xfrm>
            <a:off x="4795834" y="182520"/>
            <a:ext cx="1879896" cy="369332"/>
          </a:xfrm>
          <a:prstGeom prst="rect">
            <a:avLst/>
          </a:prstGeom>
          <a:noFill/>
          <a:ln w="38100">
            <a:solidFill>
              <a:schemeClr val="tx1"/>
            </a:solidFill>
          </a:ln>
        </p:spPr>
        <p:txBody>
          <a:bodyPr wrap="square" rtlCol="0">
            <a:spAutoFit/>
          </a:bodyPr>
          <a:lstStyle/>
          <a:p>
            <a:r>
              <a:rPr lang="en-US" sz="1800" dirty="0">
                <a:solidFill>
                  <a:schemeClr val="tx1"/>
                </a:solidFill>
                <a:latin typeface="Consolas" panose="020B0609020204030204" pitchFamily="49" charset="0"/>
                <a:cs typeface="AngsanaUPC" panose="020B0502040204020203" pitchFamily="18" charset="-34"/>
              </a:rPr>
              <a:t>172.16.14.113</a:t>
            </a:r>
            <a:endParaRPr lang="en-US" dirty="0"/>
          </a:p>
        </p:txBody>
      </p:sp>
    </p:spTree>
    <p:extLst>
      <p:ext uri="{BB962C8B-B14F-4D97-AF65-F5344CB8AC3E}">
        <p14:creationId xmlns:p14="http://schemas.microsoft.com/office/powerpoint/2010/main" val="17936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1" repeatCount="indefinite" fill="hold" grpId="0" nodeType="withEffect">
                                  <p:stCondLst>
                                    <p:cond delay="0"/>
                                  </p:stCondLst>
                                  <p:endCondLst>
                                    <p:cond evt="onNext" delay="0">
                                      <p:tgtEl>
                                        <p:sldTgt/>
                                      </p:tgtEl>
                                    </p:cond>
                                  </p:endCondLst>
                                  <p:childTnLst>
                                    <p:set>
                                      <p:cBhvr>
                                        <p:cTn id="8" dur="1" fill="hold">
                                          <p:stCondLst>
                                            <p:cond delay="0"/>
                                          </p:stCondLst>
                                        </p:cTn>
                                        <p:tgtEl>
                                          <p:spTgt spid="7"/>
                                        </p:tgtEl>
                                        <p:attrNameLst>
                                          <p:attrName>style.visibility</p:attrName>
                                        </p:attrNameLst>
                                      </p:cBhvr>
                                      <p:to>
                                        <p:strVal val="visible"/>
                                      </p:to>
                                    </p:set>
                                    <p:animEffect transition="in" filter="wipe(up)">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26"/>
                                        </p:tgtEl>
                                      </p:cBhvr>
                                    </p:animEffect>
                                    <p:anim calcmode="lin" valueType="num">
                                      <p:cBhvr>
                                        <p:cTn id="14" dur="1000"/>
                                        <p:tgtEl>
                                          <p:spTgt spid="26"/>
                                        </p:tgtEl>
                                        <p:attrNameLst>
                                          <p:attrName>ppt_x</p:attrName>
                                        </p:attrNameLst>
                                      </p:cBhvr>
                                      <p:tavLst>
                                        <p:tav tm="0">
                                          <p:val>
                                            <p:strVal val="ppt_x"/>
                                          </p:val>
                                        </p:tav>
                                        <p:tav tm="100000">
                                          <p:val>
                                            <p:strVal val="ppt_x"/>
                                          </p:val>
                                        </p:tav>
                                      </p:tavLst>
                                    </p:anim>
                                    <p:anim calcmode="lin" valueType="num">
                                      <p:cBhvr>
                                        <p:cTn id="15" dur="1000"/>
                                        <p:tgtEl>
                                          <p:spTgt spid="26"/>
                                        </p:tgtEl>
                                        <p:attrNameLst>
                                          <p:attrName>ppt_y</p:attrName>
                                        </p:attrNameLst>
                                      </p:cBhvr>
                                      <p:tavLst>
                                        <p:tav tm="0">
                                          <p:val>
                                            <p:strVal val="ppt_y"/>
                                          </p:val>
                                        </p:tav>
                                        <p:tav tm="100000">
                                          <p:val>
                                            <p:strVal val="ppt_y+.1"/>
                                          </p:val>
                                        </p:tav>
                                      </p:tavLst>
                                    </p:anim>
                                    <p:set>
                                      <p:cBhvr>
                                        <p:cTn id="16" dur="1" fill="hold">
                                          <p:stCondLst>
                                            <p:cond delay="999"/>
                                          </p:stCondLst>
                                        </p:cTn>
                                        <p:tgtEl>
                                          <p:spTgt spid="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0.24713 -0.00509 L -0.24713 -0.00509 C -0.24466 -0.01088 -0.24127 -0.01574 -0.23945 -0.02245 C -0.23763 -0.02824 -0.23776 -0.03518 -0.23645 -0.04143 C -0.2358 -0.04514 -0.23424 -0.04815 -0.23359 -0.05185 C -0.23268 -0.05625 -0.23216 -0.06088 -0.23164 -0.06551 C -0.23072 -0.07268 -0.23085 -0.07639 -0.22864 -0.08287 C -0.22513 -0.09375 -0.22265 -0.09768 -0.21705 -0.10532 C -0.20299 -0.1243 -0.2013 -0.12801 -0.18684 -0.13819 C -0.18294 -0.14097 -0.17916 -0.14352 -0.17513 -0.14514 C -0.17161 -0.14653 -0.16796 -0.14629 -0.16445 -0.14676 L -0.1401 -0.14514 C -0.13671 -0.1449 -0.13346 -0.14514 -0.13033 -0.14352 C -0.12487 -0.14051 -0.11992 -0.13518 -0.11471 -0.13125 C -0.10299 -0.12245 -0.10729 -0.12662 -0.09622 -0.11736 C -0.09362 -0.11528 -0.09101 -0.11273 -0.08841 -0.11065 C -0.07994 -0.10393 -0.08098 -0.10717 -0.07278 -0.09838 C -0.07044 -0.09583 -0.06835 -0.09236 -0.06601 -0.08981 C -0.06119 -0.08449 -0.05625 -0.0794 -0.05143 -0.0743 C -0.04973 -0.07245 -0.04791 -0.07129 -0.04648 -0.06898 C -0.04231 -0.06273 -0.03776 -0.05694 -0.03385 -0.05 C -0.03294 -0.04838 -0.03203 -0.04653 -0.03098 -0.0449 C -0.02942 -0.04236 -0.02747 -0.04051 -0.02604 -0.03796 C -0.02487 -0.03588 -0.02421 -0.0331 -0.02317 -0.03102 C -0.02226 -0.02916 -0.02109 -0.02778 -0.02018 -0.02592 C -0.01536 -0.01551 -0.02174 -0.02615 -0.01536 -0.01365 C -0.00625 0.00394 -0.00937 -0.00625 -0.00651 0.00371 " pathEditMode="relative" ptsTypes="AAAAAAAAAAAAAAAAAAAAAAAAAAA">
                                      <p:cBhvr>
                                        <p:cTn id="28" dur="2000" fill="hold"/>
                                        <p:tgtEl>
                                          <p:spTgt spid="26"/>
                                        </p:tgtEl>
                                        <p:attrNameLst>
                                          <p:attrName>ppt_x</p:attrName>
                                          <p:attrName>ppt_y</p:attrName>
                                        </p:attrNameLst>
                                      </p:cBhvr>
                                    </p:animMotion>
                                  </p:childTnLst>
                                </p:cTn>
                              </p:par>
                              <p:par>
                                <p:cTn id="29" presetID="22" presetClass="entr" presetSubtype="1" repeatCount="10000" fill="hold" grpId="2"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4027A7-4628-445B-9C88-E46BCC181BAD}"/>
              </a:ext>
            </a:extLst>
          </p:cNvPr>
          <p:cNvSpPr/>
          <p:nvPr/>
        </p:nvSpPr>
        <p:spPr>
          <a:xfrm>
            <a:off x="0" y="0"/>
            <a:ext cx="12192000" cy="6858000"/>
          </a:xfrm>
          <a:prstGeom prst="rect">
            <a:avLst/>
          </a:prstGeom>
          <a:ln>
            <a:solidFill>
              <a:srgbClr val="FF0000"/>
            </a:solidFill>
            <a:prstDash val="lgDash"/>
          </a:ln>
          <a:effectLst>
            <a:glow rad="228600">
              <a:schemeClr val="accent4">
                <a:satMod val="175000"/>
                <a:alpha val="40000"/>
              </a:schemeClr>
            </a:glow>
            <a:innerShdw blurRad="114300">
              <a:prstClr val="black"/>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dirty="0"/>
          </a:p>
        </p:txBody>
      </p:sp>
      <p:sp>
        <p:nvSpPr>
          <p:cNvPr id="2" name="TextBox 1">
            <a:extLst>
              <a:ext uri="{FF2B5EF4-FFF2-40B4-BE49-F238E27FC236}">
                <a16:creationId xmlns:a16="http://schemas.microsoft.com/office/drawing/2014/main" id="{2B84B3F7-47D2-30D2-DB4C-DCA03343422F}"/>
              </a:ext>
            </a:extLst>
          </p:cNvPr>
          <p:cNvSpPr txBox="1"/>
          <p:nvPr/>
        </p:nvSpPr>
        <p:spPr>
          <a:xfrm>
            <a:off x="67056" y="251460"/>
            <a:ext cx="12057888" cy="646331"/>
          </a:xfrm>
          <a:prstGeom prst="rect">
            <a:avLst/>
          </a:prstGeom>
          <a:noFill/>
        </p:spPr>
        <p:txBody>
          <a:bodyPr wrap="square" rtlCol="0">
            <a:spAutoFit/>
          </a:bodyPr>
          <a:lstStyle/>
          <a:p>
            <a:endParaRPr lang="en-US" dirty="0"/>
          </a:p>
          <a:p>
            <a:endParaRPr lang="en-US" dirty="0"/>
          </a:p>
        </p:txBody>
      </p:sp>
      <p:grpSp>
        <p:nvGrpSpPr>
          <p:cNvPr id="12" name="Group 11">
            <a:extLst>
              <a:ext uri="{FF2B5EF4-FFF2-40B4-BE49-F238E27FC236}">
                <a16:creationId xmlns:a16="http://schemas.microsoft.com/office/drawing/2014/main" id="{C7E7F538-814D-2F74-9308-980A60BEE9D9}"/>
              </a:ext>
            </a:extLst>
          </p:cNvPr>
          <p:cNvGrpSpPr/>
          <p:nvPr/>
        </p:nvGrpSpPr>
        <p:grpSpPr>
          <a:xfrm>
            <a:off x="212201" y="115028"/>
            <a:ext cx="9905575" cy="4433221"/>
            <a:chOff x="212202" y="115028"/>
            <a:chExt cx="5973994" cy="3209751"/>
          </a:xfrm>
        </p:grpSpPr>
        <p:pic>
          <p:nvPicPr>
            <p:cNvPr id="4" name="Picture 3">
              <a:extLst>
                <a:ext uri="{FF2B5EF4-FFF2-40B4-BE49-F238E27FC236}">
                  <a16:creationId xmlns:a16="http://schemas.microsoft.com/office/drawing/2014/main" id="{FC8E8AF2-C11A-0F11-FF1A-F1BAF4870D3E}"/>
                </a:ext>
              </a:extLst>
            </p:cNvPr>
            <p:cNvPicPr>
              <a:picLocks noChangeAspect="1"/>
            </p:cNvPicPr>
            <p:nvPr/>
          </p:nvPicPr>
          <p:blipFill>
            <a:blip r:embed="rId3"/>
            <a:stretch>
              <a:fillRect/>
            </a:stretch>
          </p:blipFill>
          <p:spPr>
            <a:xfrm>
              <a:off x="212202" y="132159"/>
              <a:ext cx="5973994" cy="3192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B0C543D-BE11-6560-23B2-F104D877880C}"/>
                </a:ext>
              </a:extLst>
            </p:cNvPr>
            <p:cNvSpPr txBox="1"/>
            <p:nvPr/>
          </p:nvSpPr>
          <p:spPr>
            <a:xfrm>
              <a:off x="2631233" y="115028"/>
              <a:ext cx="2099387" cy="369332"/>
            </a:xfrm>
            <a:prstGeom prst="rect">
              <a:avLst/>
            </a:prstGeom>
            <a:noFill/>
            <a:ln w="28575">
              <a:solidFill>
                <a:srgbClr val="FF0000"/>
              </a:solidFill>
            </a:ln>
          </p:spPr>
          <p:txBody>
            <a:bodyPr wrap="square" rtlCol="0">
              <a:spAutoFit/>
            </a:bodyPr>
            <a:lstStyle/>
            <a:p>
              <a:r>
                <a:rPr lang="en-US" dirty="0"/>
                <a:t>My Laptop browser</a:t>
              </a:r>
            </a:p>
          </p:txBody>
        </p:sp>
      </p:grpSp>
    </p:spTree>
    <p:extLst>
      <p:ext uri="{BB962C8B-B14F-4D97-AF65-F5344CB8AC3E}">
        <p14:creationId xmlns:p14="http://schemas.microsoft.com/office/powerpoint/2010/main" val="3926999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5.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7548</TotalTime>
  <Words>2857</Words>
  <Application>Microsoft Office PowerPoint</Application>
  <PresentationFormat>Widescreen</PresentationFormat>
  <Paragraphs>528</Paragraphs>
  <Slides>48</Slides>
  <Notes>48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Consolas</vt:lpstr>
      <vt:lpstr>Courier New</vt:lpstr>
      <vt:lpstr>SFMono-Regular</vt:lpstr>
      <vt:lpstr>Söhne</vt:lpstr>
      <vt:lpstr>Office Theme</vt:lpstr>
      <vt:lpstr>PowerPoint Presentation</vt:lpstr>
      <vt:lpstr>Agenda of this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RiplicaSet</dc:title>
  <dc:creator>RANA Anish OBS/OINIS</dc:creator>
  <cp:lastModifiedBy>RANA Anish OBS/OINIS</cp:lastModifiedBy>
  <cp:revision>455</cp:revision>
  <dcterms:created xsi:type="dcterms:W3CDTF">2022-11-26T08:43:39Z</dcterms:created>
  <dcterms:modified xsi:type="dcterms:W3CDTF">2023-03-15T13:36:09Z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222825-62ea-40f3-96b5-5375c07996e2_Enabled">
    <vt:lpwstr>true</vt:lpwstr>
  </property>
  <property fmtid="{D5CDD505-2E9C-101B-9397-08002B2CF9AE}" pid="3" name="MSIP_Label_07222825-62ea-40f3-96b5-5375c07996e2_SetDate">
    <vt:lpwstr>2022-11-26T08:43:57Z</vt:lpwstr>
  </property>
  <property fmtid="{D5CDD505-2E9C-101B-9397-08002B2CF9AE}" pid="4" name="MSIP_Label_07222825-62ea-40f3-96b5-5375c07996e2_Method">
    <vt:lpwstr>Privileged</vt:lpwstr>
  </property>
  <property fmtid="{D5CDD505-2E9C-101B-9397-08002B2CF9AE}" pid="5" name="MSIP_Label_07222825-62ea-40f3-96b5-5375c07996e2_Name">
    <vt:lpwstr>unrestricted_parent.2</vt:lpwstr>
  </property>
  <property fmtid="{D5CDD505-2E9C-101B-9397-08002B2CF9AE}" pid="6" name="MSIP_Label_07222825-62ea-40f3-96b5-5375c07996e2_SiteId">
    <vt:lpwstr>90c7a20a-f34b-40bf-bc48-b9253b6f5d20</vt:lpwstr>
  </property>
  <property fmtid="{D5CDD505-2E9C-101B-9397-08002B2CF9AE}" pid="7" name="MSIP_Label_07222825-62ea-40f3-96b5-5375c07996e2_ActionId">
    <vt:lpwstr>8f59f27b-47c5-4348-878a-f1d2862c6acc</vt:lpwstr>
  </property>
  <property fmtid="{D5CDD505-2E9C-101B-9397-08002B2CF9AE}" pid="8" name="MSIP_Label_07222825-62ea-40f3-96b5-5375c07996e2_ContentBits">
    <vt:lpwstr>0</vt:lpwstr>
  </property>
</Properties>
</file>